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83" r:id="rId4"/>
    <p:sldId id="258" r:id="rId5"/>
    <p:sldId id="259" r:id="rId6"/>
    <p:sldId id="260" r:id="rId7"/>
    <p:sldId id="261" r:id="rId8"/>
    <p:sldId id="262" r:id="rId9"/>
    <p:sldId id="263" r:id="rId10"/>
    <p:sldId id="264" r:id="rId11"/>
    <p:sldId id="265" r:id="rId12"/>
    <p:sldId id="266" r:id="rId13"/>
    <p:sldId id="267" r:id="rId14"/>
    <p:sldId id="268" r:id="rId15"/>
    <p:sldId id="269" r:id="rId16"/>
    <p:sldId id="270" r:id="rId17"/>
    <p:sldId id="271" r:id="rId18"/>
    <p:sldId id="272" r:id="rId19"/>
    <p:sldId id="273" r:id="rId20"/>
    <p:sldId id="274" r:id="rId21"/>
    <p:sldId id="275" r:id="rId22"/>
    <p:sldId id="276" r:id="rId23"/>
    <p:sldId id="277" r:id="rId24"/>
    <p:sldId id="284" r:id="rId25"/>
  </p:sldIdLst>
  <p:sldSz cx="9144000" cy="6858000" type="screen4x3"/>
  <p:notesSz cx="6858000" cy="9144000"/>
  <p:defaultTextStyle>
    <a:defPPr>
      <a:defRPr lang="en"/>
    </a:defPPr>
    <a:lvl1pPr algn="l" rtl="0" fontAlgn="base">
      <a:spcBef>
        <a:spcPct val="0"/>
      </a:spcBef>
      <a:spcAft>
        <a:spcPct val="0"/>
      </a:spcAft>
      <a:defRPr kern="1200">
        <a:solidFill>
          <a:schemeClr val="bg1"/>
        </a:solidFill>
        <a:latin typeface="Arial" panose="020B0604020202020204" pitchFamily="34" charset="0"/>
        <a:ea typeface="+mn-ea"/>
        <a:cs typeface="+mn-cs"/>
      </a:defRPr>
    </a:lvl1pPr>
    <a:lvl2pPr marL="457200" algn="l" rtl="0" fontAlgn="base">
      <a:spcBef>
        <a:spcPct val="0"/>
      </a:spcBef>
      <a:spcAft>
        <a:spcPct val="0"/>
      </a:spcAft>
      <a:defRPr kern="1200">
        <a:solidFill>
          <a:schemeClr val="bg1"/>
        </a:solidFill>
        <a:latin typeface="Arial" panose="020B0604020202020204" pitchFamily="34" charset="0"/>
        <a:ea typeface="+mn-ea"/>
        <a:cs typeface="+mn-cs"/>
      </a:defRPr>
    </a:lvl2pPr>
    <a:lvl3pPr marL="914400" algn="l" rtl="0" fontAlgn="base">
      <a:spcBef>
        <a:spcPct val="0"/>
      </a:spcBef>
      <a:spcAft>
        <a:spcPct val="0"/>
      </a:spcAft>
      <a:defRPr kern="1200">
        <a:solidFill>
          <a:schemeClr val="bg1"/>
        </a:solidFill>
        <a:latin typeface="Arial" panose="020B0604020202020204" pitchFamily="34" charset="0"/>
        <a:ea typeface="+mn-ea"/>
        <a:cs typeface="+mn-cs"/>
      </a:defRPr>
    </a:lvl3pPr>
    <a:lvl4pPr marL="1371600" algn="l" rtl="0" fontAlgn="base">
      <a:spcBef>
        <a:spcPct val="0"/>
      </a:spcBef>
      <a:spcAft>
        <a:spcPct val="0"/>
      </a:spcAft>
      <a:defRPr kern="1200">
        <a:solidFill>
          <a:schemeClr val="bg1"/>
        </a:solidFill>
        <a:latin typeface="Arial" panose="020B0604020202020204" pitchFamily="34" charset="0"/>
        <a:ea typeface="+mn-ea"/>
        <a:cs typeface="+mn-cs"/>
      </a:defRPr>
    </a:lvl4pPr>
    <a:lvl5pPr marL="1828800" algn="l" rtl="0" fontAlgn="base">
      <a:spcBef>
        <a:spcPct val="0"/>
      </a:spcBef>
      <a:spcAft>
        <a:spcPct val="0"/>
      </a:spcAft>
      <a:defRPr kern="1200">
        <a:solidFill>
          <a:schemeClr val="bg1"/>
        </a:solidFill>
        <a:latin typeface="Arial" panose="020B0604020202020204" pitchFamily="34" charset="0"/>
        <a:ea typeface="+mn-ea"/>
        <a:cs typeface="+mn-cs"/>
      </a:defRPr>
    </a:lvl5pPr>
    <a:lvl6pPr marL="2286000" algn="l" defTabSz="914400" rtl="0" eaLnBrk="1" latinLnBrk="0" hangingPunct="1">
      <a:defRPr kern="1200">
        <a:solidFill>
          <a:schemeClr val="bg1"/>
        </a:solidFill>
        <a:latin typeface="Arial" panose="020B0604020202020204" pitchFamily="34" charset="0"/>
        <a:ea typeface="+mn-ea"/>
        <a:cs typeface="+mn-cs"/>
      </a:defRPr>
    </a:lvl6pPr>
    <a:lvl7pPr marL="2743200" algn="l" defTabSz="914400" rtl="0" eaLnBrk="1" latinLnBrk="0" hangingPunct="1">
      <a:defRPr kern="1200">
        <a:solidFill>
          <a:schemeClr val="bg1"/>
        </a:solidFill>
        <a:latin typeface="Arial" panose="020B0604020202020204" pitchFamily="34" charset="0"/>
        <a:ea typeface="+mn-ea"/>
        <a:cs typeface="+mn-cs"/>
      </a:defRPr>
    </a:lvl7pPr>
    <a:lvl8pPr marL="3200400" algn="l" defTabSz="914400" rtl="0" eaLnBrk="1" latinLnBrk="0" hangingPunct="1">
      <a:defRPr kern="1200">
        <a:solidFill>
          <a:schemeClr val="bg1"/>
        </a:solidFill>
        <a:latin typeface="Arial" panose="020B0604020202020204" pitchFamily="34" charset="0"/>
        <a:ea typeface="+mn-ea"/>
        <a:cs typeface="+mn-cs"/>
      </a:defRPr>
    </a:lvl8pPr>
    <a:lvl9pPr marL="3657600" algn="l" defTabSz="914400" rtl="0" eaLnBrk="1" latinLnBrk="0" hangingPunct="1">
      <a:defRPr kern="1200">
        <a:solidFill>
          <a:schemeClr val="bg1"/>
        </a:solidFill>
        <a:latin typeface="Arial" panose="020B0604020202020204" pitchFamily="34" charset="0"/>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3399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3" d="100"/>
          <a:sy n="63" d="100"/>
        </p:scale>
        <p:origin x="1380" y="52"/>
      </p:cViewPr>
      <p:guideLst>
        <p:guide orient="horz" pos="2160"/>
        <p:guide pos="2880"/>
      </p:guideLst>
    </p:cSldViewPr>
  </p:slideViewPr>
  <p:notesTextViewPr>
    <p:cViewPr>
      <p:scale>
        <a:sx n="100" d="100"/>
        <a:sy n="100" d="100"/>
      </p:scale>
      <p:origin x="0" y="0"/>
    </p:cViewPr>
  </p:notesTextViewPr>
  <p:sorterViewPr>
    <p:cViewPr>
      <p:scale>
        <a:sx n="66" d="100"/>
        <a:sy n="66" d="100"/>
      </p:scale>
      <p:origin x="0" y="1932"/>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a:t>Click to edit Master title style</a:t>
            </a:r>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a:t>Click to edit Master subtitle style</a:t>
            </a:r>
          </a:p>
        </p:txBody>
      </p:sp>
      <p:sp>
        <p:nvSpPr>
          <p:cNvPr id="4" name="Rectangle 4">
            <a:extLst>
              <a:ext uri="{FF2B5EF4-FFF2-40B4-BE49-F238E27FC236}">
                <a16:creationId xmlns:a16="http://schemas.microsoft.com/office/drawing/2014/main" id="{E5309A87-8A6E-4158-D362-F414FCC372D9}"/>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F22206A8-1973-9C98-2D4A-4F8ADC832258}"/>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F83ED7A1-247D-B26B-5A67-90B48489F05C}"/>
              </a:ext>
            </a:extLst>
          </p:cNvPr>
          <p:cNvSpPr>
            <a:spLocks noGrp="1" noChangeArrowheads="1"/>
          </p:cNvSpPr>
          <p:nvPr>
            <p:ph type="sldNum" sz="quarter" idx="12"/>
          </p:nvPr>
        </p:nvSpPr>
        <p:spPr>
          <a:ln/>
        </p:spPr>
        <p:txBody>
          <a:bodyPr/>
          <a:lstStyle>
            <a:lvl1pPr>
              <a:defRPr/>
            </a:lvl1pPr>
          </a:lstStyle>
          <a:p>
            <a:fld id="{5BD02244-444A-4678-B81A-C6295CE8D29A}" type="slidenum">
              <a:rPr lang="en-US" altLang="en-US"/>
              <a:pPr/>
              <a:t>‹#›</a:t>
            </a:fld>
            <a:endParaRPr lang="en-US" altLang="en-US"/>
          </a:p>
        </p:txBody>
      </p:sp>
    </p:spTree>
    <p:extLst>
      <p:ext uri="{BB962C8B-B14F-4D97-AF65-F5344CB8AC3E}">
        <p14:creationId xmlns:p14="http://schemas.microsoft.com/office/powerpoint/2010/main" val="393210996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F83C05B2-8109-6AB8-B695-DB82CC9D92EA}"/>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42255467-510F-A907-669A-413D60300414}"/>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F7149657-2D31-C5F7-FCF4-E3D3661EA5AA}"/>
              </a:ext>
            </a:extLst>
          </p:cNvPr>
          <p:cNvSpPr>
            <a:spLocks noGrp="1" noChangeArrowheads="1"/>
          </p:cNvSpPr>
          <p:nvPr>
            <p:ph type="sldNum" sz="quarter" idx="12"/>
          </p:nvPr>
        </p:nvSpPr>
        <p:spPr>
          <a:ln/>
        </p:spPr>
        <p:txBody>
          <a:bodyPr/>
          <a:lstStyle>
            <a:lvl1pPr>
              <a:defRPr/>
            </a:lvl1pPr>
          </a:lstStyle>
          <a:p>
            <a:fld id="{07C7748B-F55D-4DFA-A560-AB4461FD5B1D}" type="slidenum">
              <a:rPr lang="en-US" altLang="en-US"/>
              <a:pPr/>
              <a:t>‹#›</a:t>
            </a:fld>
            <a:endParaRPr lang="en-US" altLang="en-US"/>
          </a:p>
        </p:txBody>
      </p:sp>
    </p:spTree>
    <p:extLst>
      <p:ext uri="{BB962C8B-B14F-4D97-AF65-F5344CB8AC3E}">
        <p14:creationId xmlns:p14="http://schemas.microsoft.com/office/powerpoint/2010/main" val="8176877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a:t>Click to edit Master title style</a:t>
            </a:r>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0BE81BC3-8CE7-0176-A54B-A7201A2A960D}"/>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6E088CE5-94BD-06A9-0C30-81279EC74D99}"/>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5EE24C47-D5B5-A529-9A61-AC1EBE8D5F80}"/>
              </a:ext>
            </a:extLst>
          </p:cNvPr>
          <p:cNvSpPr>
            <a:spLocks noGrp="1" noChangeArrowheads="1"/>
          </p:cNvSpPr>
          <p:nvPr>
            <p:ph type="sldNum" sz="quarter" idx="12"/>
          </p:nvPr>
        </p:nvSpPr>
        <p:spPr>
          <a:ln/>
        </p:spPr>
        <p:txBody>
          <a:bodyPr/>
          <a:lstStyle>
            <a:lvl1pPr>
              <a:defRPr/>
            </a:lvl1pPr>
          </a:lstStyle>
          <a:p>
            <a:fld id="{252D7487-2120-4C4A-AC89-544CB8A5A1B2}" type="slidenum">
              <a:rPr lang="en-US" altLang="en-US"/>
              <a:pPr/>
              <a:t>‹#›</a:t>
            </a:fld>
            <a:endParaRPr lang="en-US" altLang="en-US"/>
          </a:p>
        </p:txBody>
      </p:sp>
    </p:spTree>
    <p:extLst>
      <p:ext uri="{BB962C8B-B14F-4D97-AF65-F5344CB8AC3E}">
        <p14:creationId xmlns:p14="http://schemas.microsoft.com/office/powerpoint/2010/main" val="41725225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Rectangle 4">
            <a:extLst>
              <a:ext uri="{FF2B5EF4-FFF2-40B4-BE49-F238E27FC236}">
                <a16:creationId xmlns:a16="http://schemas.microsoft.com/office/drawing/2014/main" id="{41E04417-BCAF-1C57-5B29-D5D4A07AF594}"/>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B848C5BB-1A14-22B7-9906-44D9FB53F816}"/>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28F1ECEE-2298-0ACE-7137-B0188FCC50A9}"/>
              </a:ext>
            </a:extLst>
          </p:cNvPr>
          <p:cNvSpPr>
            <a:spLocks noGrp="1" noChangeArrowheads="1"/>
          </p:cNvSpPr>
          <p:nvPr>
            <p:ph type="sldNum" sz="quarter" idx="12"/>
          </p:nvPr>
        </p:nvSpPr>
        <p:spPr>
          <a:ln/>
        </p:spPr>
        <p:txBody>
          <a:bodyPr/>
          <a:lstStyle>
            <a:lvl1pPr>
              <a:defRPr/>
            </a:lvl1pPr>
          </a:lstStyle>
          <a:p>
            <a:fld id="{37565E54-51FE-47D2-AB3C-DA2D92F14954}" type="slidenum">
              <a:rPr lang="en-US" altLang="en-US"/>
              <a:pPr/>
              <a:t>‹#›</a:t>
            </a:fld>
            <a:endParaRPr lang="en-US" altLang="en-US"/>
          </a:p>
        </p:txBody>
      </p:sp>
    </p:spTree>
    <p:extLst>
      <p:ext uri="{BB962C8B-B14F-4D97-AF65-F5344CB8AC3E}">
        <p14:creationId xmlns:p14="http://schemas.microsoft.com/office/powerpoint/2010/main" val="106652540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a:t>Click to edit Master title style</a:t>
            </a:r>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a:t>Click to edit Master text styles</a:t>
            </a:r>
          </a:p>
        </p:txBody>
      </p:sp>
      <p:sp>
        <p:nvSpPr>
          <p:cNvPr id="4" name="Rectangle 4">
            <a:extLst>
              <a:ext uri="{FF2B5EF4-FFF2-40B4-BE49-F238E27FC236}">
                <a16:creationId xmlns:a16="http://schemas.microsoft.com/office/drawing/2014/main" id="{76099B12-4CF0-CD23-5F41-BA53ED17CC9A}"/>
              </a:ext>
            </a:extLst>
          </p:cNvPr>
          <p:cNvSpPr>
            <a:spLocks noGrp="1" noChangeArrowheads="1"/>
          </p:cNvSpPr>
          <p:nvPr>
            <p:ph type="dt" sz="half" idx="10"/>
          </p:nvPr>
        </p:nvSpPr>
        <p:spPr>
          <a:ln/>
        </p:spPr>
        <p:txBody>
          <a:bodyPr/>
          <a:lstStyle>
            <a:lvl1pPr>
              <a:defRPr/>
            </a:lvl1pPr>
          </a:lstStyle>
          <a:p>
            <a:pPr>
              <a:defRPr/>
            </a:pPr>
            <a:endParaRPr lang="en-US"/>
          </a:p>
        </p:txBody>
      </p:sp>
      <p:sp>
        <p:nvSpPr>
          <p:cNvPr id="5" name="Rectangle 5">
            <a:extLst>
              <a:ext uri="{FF2B5EF4-FFF2-40B4-BE49-F238E27FC236}">
                <a16:creationId xmlns:a16="http://schemas.microsoft.com/office/drawing/2014/main" id="{6ACF4854-2E56-DFE2-BDB5-DF00D83E0B85}"/>
              </a:ext>
            </a:extLst>
          </p:cNvPr>
          <p:cNvSpPr>
            <a:spLocks noGrp="1" noChangeArrowheads="1"/>
          </p:cNvSpPr>
          <p:nvPr>
            <p:ph type="ftr" sz="quarter" idx="11"/>
          </p:nvPr>
        </p:nvSpPr>
        <p:spPr>
          <a:ln/>
        </p:spPr>
        <p:txBody>
          <a:bodyPr/>
          <a:lstStyle>
            <a:lvl1pPr>
              <a:defRPr/>
            </a:lvl1pPr>
          </a:lstStyle>
          <a:p>
            <a:pPr>
              <a:defRPr/>
            </a:pPr>
            <a:endParaRPr lang="en-US"/>
          </a:p>
        </p:txBody>
      </p:sp>
      <p:sp>
        <p:nvSpPr>
          <p:cNvPr id="6" name="Rectangle 6">
            <a:extLst>
              <a:ext uri="{FF2B5EF4-FFF2-40B4-BE49-F238E27FC236}">
                <a16:creationId xmlns:a16="http://schemas.microsoft.com/office/drawing/2014/main" id="{0251A512-78DF-D45F-C661-8796BF0C2D41}"/>
              </a:ext>
            </a:extLst>
          </p:cNvPr>
          <p:cNvSpPr>
            <a:spLocks noGrp="1" noChangeArrowheads="1"/>
          </p:cNvSpPr>
          <p:nvPr>
            <p:ph type="sldNum" sz="quarter" idx="12"/>
          </p:nvPr>
        </p:nvSpPr>
        <p:spPr>
          <a:ln/>
        </p:spPr>
        <p:txBody>
          <a:bodyPr/>
          <a:lstStyle>
            <a:lvl1pPr>
              <a:defRPr/>
            </a:lvl1pPr>
          </a:lstStyle>
          <a:p>
            <a:fld id="{D73AC6CB-CF23-490E-BBDC-72B1E1F63D49}" type="slidenum">
              <a:rPr lang="en-US" altLang="en-US"/>
              <a:pPr/>
              <a:t>‹#›</a:t>
            </a:fld>
            <a:endParaRPr lang="en-US" altLang="en-US"/>
          </a:p>
        </p:txBody>
      </p:sp>
    </p:spTree>
    <p:extLst>
      <p:ext uri="{BB962C8B-B14F-4D97-AF65-F5344CB8AC3E}">
        <p14:creationId xmlns:p14="http://schemas.microsoft.com/office/powerpoint/2010/main" val="228862638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Rectangle 4">
            <a:extLst>
              <a:ext uri="{FF2B5EF4-FFF2-40B4-BE49-F238E27FC236}">
                <a16:creationId xmlns:a16="http://schemas.microsoft.com/office/drawing/2014/main" id="{FDC86930-7DA9-991F-A01E-5060F9BE271C}"/>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CC03C8CC-BDB5-AB49-AD01-E655E1CDBBCC}"/>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755DCDB0-32B2-CCE9-6ABF-AE7DACAA9045}"/>
              </a:ext>
            </a:extLst>
          </p:cNvPr>
          <p:cNvSpPr>
            <a:spLocks noGrp="1" noChangeArrowheads="1"/>
          </p:cNvSpPr>
          <p:nvPr>
            <p:ph type="sldNum" sz="quarter" idx="12"/>
          </p:nvPr>
        </p:nvSpPr>
        <p:spPr>
          <a:ln/>
        </p:spPr>
        <p:txBody>
          <a:bodyPr/>
          <a:lstStyle>
            <a:lvl1pPr>
              <a:defRPr/>
            </a:lvl1pPr>
          </a:lstStyle>
          <a:p>
            <a:fld id="{EB18507B-1D12-4C2B-BDAC-4B8BECADD290}" type="slidenum">
              <a:rPr lang="en-US" altLang="en-US"/>
              <a:pPr/>
              <a:t>‹#›</a:t>
            </a:fld>
            <a:endParaRPr lang="en-US" altLang="en-US"/>
          </a:p>
        </p:txBody>
      </p:sp>
    </p:spTree>
    <p:extLst>
      <p:ext uri="{BB962C8B-B14F-4D97-AF65-F5344CB8AC3E}">
        <p14:creationId xmlns:p14="http://schemas.microsoft.com/office/powerpoint/2010/main" val="23791427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Rectangle 4">
            <a:extLst>
              <a:ext uri="{FF2B5EF4-FFF2-40B4-BE49-F238E27FC236}">
                <a16:creationId xmlns:a16="http://schemas.microsoft.com/office/drawing/2014/main" id="{E7ACB452-B905-7207-2B47-A9532C0E4FC4}"/>
              </a:ext>
            </a:extLst>
          </p:cNvPr>
          <p:cNvSpPr>
            <a:spLocks noGrp="1" noChangeArrowheads="1"/>
          </p:cNvSpPr>
          <p:nvPr>
            <p:ph type="dt" sz="half" idx="10"/>
          </p:nvPr>
        </p:nvSpPr>
        <p:spPr>
          <a:ln/>
        </p:spPr>
        <p:txBody>
          <a:bodyPr/>
          <a:lstStyle>
            <a:lvl1pPr>
              <a:defRPr/>
            </a:lvl1pPr>
          </a:lstStyle>
          <a:p>
            <a:pPr>
              <a:defRPr/>
            </a:pPr>
            <a:endParaRPr lang="en-US"/>
          </a:p>
        </p:txBody>
      </p:sp>
      <p:sp>
        <p:nvSpPr>
          <p:cNvPr id="8" name="Rectangle 5">
            <a:extLst>
              <a:ext uri="{FF2B5EF4-FFF2-40B4-BE49-F238E27FC236}">
                <a16:creationId xmlns:a16="http://schemas.microsoft.com/office/drawing/2014/main" id="{0ED31939-FF52-D406-37AD-85601122F4B7}"/>
              </a:ext>
            </a:extLst>
          </p:cNvPr>
          <p:cNvSpPr>
            <a:spLocks noGrp="1" noChangeArrowheads="1"/>
          </p:cNvSpPr>
          <p:nvPr>
            <p:ph type="ftr" sz="quarter" idx="11"/>
          </p:nvPr>
        </p:nvSpPr>
        <p:spPr>
          <a:ln/>
        </p:spPr>
        <p:txBody>
          <a:bodyPr/>
          <a:lstStyle>
            <a:lvl1pPr>
              <a:defRPr/>
            </a:lvl1pPr>
          </a:lstStyle>
          <a:p>
            <a:pPr>
              <a:defRPr/>
            </a:pPr>
            <a:endParaRPr lang="en-US"/>
          </a:p>
        </p:txBody>
      </p:sp>
      <p:sp>
        <p:nvSpPr>
          <p:cNvPr id="9" name="Rectangle 6">
            <a:extLst>
              <a:ext uri="{FF2B5EF4-FFF2-40B4-BE49-F238E27FC236}">
                <a16:creationId xmlns:a16="http://schemas.microsoft.com/office/drawing/2014/main" id="{BB3E4FEC-3AB6-EFE3-0372-1D27FC64F0D4}"/>
              </a:ext>
            </a:extLst>
          </p:cNvPr>
          <p:cNvSpPr>
            <a:spLocks noGrp="1" noChangeArrowheads="1"/>
          </p:cNvSpPr>
          <p:nvPr>
            <p:ph type="sldNum" sz="quarter" idx="12"/>
          </p:nvPr>
        </p:nvSpPr>
        <p:spPr>
          <a:ln/>
        </p:spPr>
        <p:txBody>
          <a:bodyPr/>
          <a:lstStyle>
            <a:lvl1pPr>
              <a:defRPr/>
            </a:lvl1pPr>
          </a:lstStyle>
          <a:p>
            <a:fld id="{453B2491-87E2-43B7-A55D-68CC1BF37A71}" type="slidenum">
              <a:rPr lang="en-US" altLang="en-US"/>
              <a:pPr/>
              <a:t>‹#›</a:t>
            </a:fld>
            <a:endParaRPr lang="en-US" altLang="en-US"/>
          </a:p>
        </p:txBody>
      </p:sp>
    </p:spTree>
    <p:extLst>
      <p:ext uri="{BB962C8B-B14F-4D97-AF65-F5344CB8AC3E}">
        <p14:creationId xmlns:p14="http://schemas.microsoft.com/office/powerpoint/2010/main" val="226399927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p>
        </p:txBody>
      </p:sp>
      <p:sp>
        <p:nvSpPr>
          <p:cNvPr id="3" name="Rectangle 4">
            <a:extLst>
              <a:ext uri="{FF2B5EF4-FFF2-40B4-BE49-F238E27FC236}">
                <a16:creationId xmlns:a16="http://schemas.microsoft.com/office/drawing/2014/main" id="{0BD20290-11BC-FE80-24CE-7555AADBCE4A}"/>
              </a:ext>
            </a:extLst>
          </p:cNvPr>
          <p:cNvSpPr>
            <a:spLocks noGrp="1" noChangeArrowheads="1"/>
          </p:cNvSpPr>
          <p:nvPr>
            <p:ph type="dt" sz="half" idx="10"/>
          </p:nvPr>
        </p:nvSpPr>
        <p:spPr>
          <a:ln/>
        </p:spPr>
        <p:txBody>
          <a:bodyPr/>
          <a:lstStyle>
            <a:lvl1pPr>
              <a:defRPr/>
            </a:lvl1pPr>
          </a:lstStyle>
          <a:p>
            <a:pPr>
              <a:defRPr/>
            </a:pPr>
            <a:endParaRPr lang="en-US"/>
          </a:p>
        </p:txBody>
      </p:sp>
      <p:sp>
        <p:nvSpPr>
          <p:cNvPr id="4" name="Rectangle 5">
            <a:extLst>
              <a:ext uri="{FF2B5EF4-FFF2-40B4-BE49-F238E27FC236}">
                <a16:creationId xmlns:a16="http://schemas.microsoft.com/office/drawing/2014/main" id="{75384932-2456-DC9A-B6DD-3EFB18C152A7}"/>
              </a:ext>
            </a:extLst>
          </p:cNvPr>
          <p:cNvSpPr>
            <a:spLocks noGrp="1" noChangeArrowheads="1"/>
          </p:cNvSpPr>
          <p:nvPr>
            <p:ph type="ftr" sz="quarter" idx="11"/>
          </p:nvPr>
        </p:nvSpPr>
        <p:spPr>
          <a:ln/>
        </p:spPr>
        <p:txBody>
          <a:bodyPr/>
          <a:lstStyle>
            <a:lvl1pPr>
              <a:defRPr/>
            </a:lvl1pPr>
          </a:lstStyle>
          <a:p>
            <a:pPr>
              <a:defRPr/>
            </a:pPr>
            <a:endParaRPr lang="en-US"/>
          </a:p>
        </p:txBody>
      </p:sp>
      <p:sp>
        <p:nvSpPr>
          <p:cNvPr id="5" name="Rectangle 6">
            <a:extLst>
              <a:ext uri="{FF2B5EF4-FFF2-40B4-BE49-F238E27FC236}">
                <a16:creationId xmlns:a16="http://schemas.microsoft.com/office/drawing/2014/main" id="{24DA7442-1529-053D-4383-349F59E353E8}"/>
              </a:ext>
            </a:extLst>
          </p:cNvPr>
          <p:cNvSpPr>
            <a:spLocks noGrp="1" noChangeArrowheads="1"/>
          </p:cNvSpPr>
          <p:nvPr>
            <p:ph type="sldNum" sz="quarter" idx="12"/>
          </p:nvPr>
        </p:nvSpPr>
        <p:spPr>
          <a:ln/>
        </p:spPr>
        <p:txBody>
          <a:bodyPr/>
          <a:lstStyle>
            <a:lvl1pPr>
              <a:defRPr/>
            </a:lvl1pPr>
          </a:lstStyle>
          <a:p>
            <a:fld id="{6B045325-BC2F-4988-BADF-5B42F65D5646}" type="slidenum">
              <a:rPr lang="en-US" altLang="en-US"/>
              <a:pPr/>
              <a:t>‹#›</a:t>
            </a:fld>
            <a:endParaRPr lang="en-US" altLang="en-US"/>
          </a:p>
        </p:txBody>
      </p:sp>
    </p:spTree>
    <p:extLst>
      <p:ext uri="{BB962C8B-B14F-4D97-AF65-F5344CB8AC3E}">
        <p14:creationId xmlns:p14="http://schemas.microsoft.com/office/powerpoint/2010/main" val="23113064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5048FEDD-BDA8-E9BC-270F-4F1397CDE7E6}"/>
              </a:ext>
            </a:extLst>
          </p:cNvPr>
          <p:cNvSpPr>
            <a:spLocks noGrp="1" noChangeArrowheads="1"/>
          </p:cNvSpPr>
          <p:nvPr>
            <p:ph type="dt" sz="half" idx="10"/>
          </p:nvPr>
        </p:nvSpPr>
        <p:spPr>
          <a:ln/>
        </p:spPr>
        <p:txBody>
          <a:bodyPr/>
          <a:lstStyle>
            <a:lvl1pPr>
              <a:defRPr/>
            </a:lvl1pPr>
          </a:lstStyle>
          <a:p>
            <a:pPr>
              <a:defRPr/>
            </a:pPr>
            <a:endParaRPr lang="en-US"/>
          </a:p>
        </p:txBody>
      </p:sp>
      <p:sp>
        <p:nvSpPr>
          <p:cNvPr id="3" name="Rectangle 5">
            <a:extLst>
              <a:ext uri="{FF2B5EF4-FFF2-40B4-BE49-F238E27FC236}">
                <a16:creationId xmlns:a16="http://schemas.microsoft.com/office/drawing/2014/main" id="{39046136-7FD2-9E9A-03A2-EF32949D60EC}"/>
              </a:ext>
            </a:extLst>
          </p:cNvPr>
          <p:cNvSpPr>
            <a:spLocks noGrp="1" noChangeArrowheads="1"/>
          </p:cNvSpPr>
          <p:nvPr>
            <p:ph type="ftr" sz="quarter" idx="11"/>
          </p:nvPr>
        </p:nvSpPr>
        <p:spPr>
          <a:ln/>
        </p:spPr>
        <p:txBody>
          <a:bodyPr/>
          <a:lstStyle>
            <a:lvl1pPr>
              <a:defRPr/>
            </a:lvl1pPr>
          </a:lstStyle>
          <a:p>
            <a:pPr>
              <a:defRPr/>
            </a:pPr>
            <a:endParaRPr lang="en-US"/>
          </a:p>
        </p:txBody>
      </p:sp>
      <p:sp>
        <p:nvSpPr>
          <p:cNvPr id="4" name="Rectangle 6">
            <a:extLst>
              <a:ext uri="{FF2B5EF4-FFF2-40B4-BE49-F238E27FC236}">
                <a16:creationId xmlns:a16="http://schemas.microsoft.com/office/drawing/2014/main" id="{E6F2F385-99BA-A57F-F0D2-500E2D1AB3A4}"/>
              </a:ext>
            </a:extLst>
          </p:cNvPr>
          <p:cNvSpPr>
            <a:spLocks noGrp="1" noChangeArrowheads="1"/>
          </p:cNvSpPr>
          <p:nvPr>
            <p:ph type="sldNum" sz="quarter" idx="12"/>
          </p:nvPr>
        </p:nvSpPr>
        <p:spPr>
          <a:ln/>
        </p:spPr>
        <p:txBody>
          <a:bodyPr/>
          <a:lstStyle>
            <a:lvl1pPr>
              <a:defRPr/>
            </a:lvl1pPr>
          </a:lstStyle>
          <a:p>
            <a:fld id="{92834698-5CFB-4CEB-BC14-8AA634EE5766}" type="slidenum">
              <a:rPr lang="en-US" altLang="en-US"/>
              <a:pPr/>
              <a:t>‹#›</a:t>
            </a:fld>
            <a:endParaRPr lang="en-US" altLang="en-US"/>
          </a:p>
        </p:txBody>
      </p:sp>
    </p:spTree>
    <p:extLst>
      <p:ext uri="{BB962C8B-B14F-4D97-AF65-F5344CB8AC3E}">
        <p14:creationId xmlns:p14="http://schemas.microsoft.com/office/powerpoint/2010/main" val="411287107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a:t>Click to edit Master title style</a:t>
            </a:r>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a:extLst>
              <a:ext uri="{FF2B5EF4-FFF2-40B4-BE49-F238E27FC236}">
                <a16:creationId xmlns:a16="http://schemas.microsoft.com/office/drawing/2014/main" id="{45675597-989B-B8EE-701F-567CCDB94C16}"/>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F52D16B9-0E88-E236-3694-824D566DC7C2}"/>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4E23845C-96BC-A8D2-8163-331520829CDE}"/>
              </a:ext>
            </a:extLst>
          </p:cNvPr>
          <p:cNvSpPr>
            <a:spLocks noGrp="1" noChangeArrowheads="1"/>
          </p:cNvSpPr>
          <p:nvPr>
            <p:ph type="sldNum" sz="quarter" idx="12"/>
          </p:nvPr>
        </p:nvSpPr>
        <p:spPr>
          <a:ln/>
        </p:spPr>
        <p:txBody>
          <a:bodyPr/>
          <a:lstStyle>
            <a:lvl1pPr>
              <a:defRPr/>
            </a:lvl1pPr>
          </a:lstStyle>
          <a:p>
            <a:fld id="{00AEA106-A0E1-4959-9B87-BF8E1206FECF}" type="slidenum">
              <a:rPr lang="en-US" altLang="en-US"/>
              <a:pPr/>
              <a:t>‹#›</a:t>
            </a:fld>
            <a:endParaRPr lang="en-US" altLang="en-US"/>
          </a:p>
        </p:txBody>
      </p:sp>
    </p:spTree>
    <p:extLst>
      <p:ext uri="{BB962C8B-B14F-4D97-AF65-F5344CB8AC3E}">
        <p14:creationId xmlns:p14="http://schemas.microsoft.com/office/powerpoint/2010/main" val="417058668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a:t>Click to edit Master title style</a:t>
            </a:r>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Click to edit Master text styles</a:t>
            </a:r>
          </a:p>
        </p:txBody>
      </p:sp>
      <p:sp>
        <p:nvSpPr>
          <p:cNvPr id="5" name="Rectangle 4">
            <a:extLst>
              <a:ext uri="{FF2B5EF4-FFF2-40B4-BE49-F238E27FC236}">
                <a16:creationId xmlns:a16="http://schemas.microsoft.com/office/drawing/2014/main" id="{7184D052-F70D-78C6-72B7-F68A2695A5BD}"/>
              </a:ext>
            </a:extLst>
          </p:cNvPr>
          <p:cNvSpPr>
            <a:spLocks noGrp="1" noChangeArrowheads="1"/>
          </p:cNvSpPr>
          <p:nvPr>
            <p:ph type="dt" sz="half" idx="10"/>
          </p:nvPr>
        </p:nvSpPr>
        <p:spPr>
          <a:ln/>
        </p:spPr>
        <p:txBody>
          <a:bodyPr/>
          <a:lstStyle>
            <a:lvl1pPr>
              <a:defRPr/>
            </a:lvl1pPr>
          </a:lstStyle>
          <a:p>
            <a:pPr>
              <a:defRPr/>
            </a:pPr>
            <a:endParaRPr lang="en-US"/>
          </a:p>
        </p:txBody>
      </p:sp>
      <p:sp>
        <p:nvSpPr>
          <p:cNvPr id="6" name="Rectangle 5">
            <a:extLst>
              <a:ext uri="{FF2B5EF4-FFF2-40B4-BE49-F238E27FC236}">
                <a16:creationId xmlns:a16="http://schemas.microsoft.com/office/drawing/2014/main" id="{540344FD-FF7F-034E-47C5-5A4B7C24D980}"/>
              </a:ext>
            </a:extLst>
          </p:cNvPr>
          <p:cNvSpPr>
            <a:spLocks noGrp="1" noChangeArrowheads="1"/>
          </p:cNvSpPr>
          <p:nvPr>
            <p:ph type="ftr" sz="quarter" idx="11"/>
          </p:nvPr>
        </p:nvSpPr>
        <p:spPr>
          <a:ln/>
        </p:spPr>
        <p:txBody>
          <a:bodyPr/>
          <a:lstStyle>
            <a:lvl1pPr>
              <a:defRPr/>
            </a:lvl1pPr>
          </a:lstStyle>
          <a:p>
            <a:pPr>
              <a:defRPr/>
            </a:pPr>
            <a:endParaRPr lang="en-US"/>
          </a:p>
        </p:txBody>
      </p:sp>
      <p:sp>
        <p:nvSpPr>
          <p:cNvPr id="7" name="Rectangle 6">
            <a:extLst>
              <a:ext uri="{FF2B5EF4-FFF2-40B4-BE49-F238E27FC236}">
                <a16:creationId xmlns:a16="http://schemas.microsoft.com/office/drawing/2014/main" id="{EF60E72E-B35C-41EE-B28A-0BF02B5325EA}"/>
              </a:ext>
            </a:extLst>
          </p:cNvPr>
          <p:cNvSpPr>
            <a:spLocks noGrp="1" noChangeArrowheads="1"/>
          </p:cNvSpPr>
          <p:nvPr>
            <p:ph type="sldNum" sz="quarter" idx="12"/>
          </p:nvPr>
        </p:nvSpPr>
        <p:spPr>
          <a:ln/>
        </p:spPr>
        <p:txBody>
          <a:bodyPr/>
          <a:lstStyle>
            <a:lvl1pPr>
              <a:defRPr/>
            </a:lvl1pPr>
          </a:lstStyle>
          <a:p>
            <a:fld id="{C81D4286-C7AF-4460-A663-11DFDBB9477A}" type="slidenum">
              <a:rPr lang="en-US" altLang="en-US"/>
              <a:pPr/>
              <a:t>‹#›</a:t>
            </a:fld>
            <a:endParaRPr lang="en-US" altLang="en-US"/>
          </a:p>
        </p:txBody>
      </p:sp>
    </p:spTree>
    <p:extLst>
      <p:ext uri="{BB962C8B-B14F-4D97-AF65-F5344CB8AC3E}">
        <p14:creationId xmlns:p14="http://schemas.microsoft.com/office/powerpoint/2010/main" val="14864674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3399FF"/>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6398D112-ACBC-A710-29AB-151C5277752E}"/>
              </a:ext>
            </a:extLst>
          </p:cNvPr>
          <p:cNvSpPr>
            <a:spLocks noGrp="1" noChangeArrowheads="1"/>
          </p:cNvSpPr>
          <p:nvPr>
            <p:ph type="title"/>
          </p:nvPr>
        </p:nvSpPr>
        <p:spPr bwMode="auto">
          <a:xfrm>
            <a:off x="457200" y="274638"/>
            <a:ext cx="8229600" cy="1143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en-US" altLang="en-US"/>
              <a:t>Click to edit Master title style</a:t>
            </a:r>
          </a:p>
        </p:txBody>
      </p:sp>
      <p:sp>
        <p:nvSpPr>
          <p:cNvPr id="1027" name="Rectangle 3">
            <a:extLst>
              <a:ext uri="{FF2B5EF4-FFF2-40B4-BE49-F238E27FC236}">
                <a16:creationId xmlns:a16="http://schemas.microsoft.com/office/drawing/2014/main" id="{47AFB716-347C-0BA2-C44E-935B23630B2B}"/>
              </a:ext>
            </a:extLst>
          </p:cNvPr>
          <p:cNvSpPr>
            <a:spLocks noGrp="1" noChangeArrowheads="1"/>
          </p:cNvSpPr>
          <p:nvPr>
            <p:ph type="body" idx="1"/>
          </p:nvPr>
        </p:nvSpPr>
        <p:spPr bwMode="auto">
          <a:xfrm>
            <a:off x="457200" y="1600200"/>
            <a:ext cx="8229600" cy="45259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pPr lvl="0"/>
            <a:r>
              <a:rPr lang="en-US" altLang="en-US"/>
              <a:t>Click to edit Master text styles</a:t>
            </a:r>
          </a:p>
          <a:p>
            <a:pPr lvl="1"/>
            <a:r>
              <a:rPr lang="en-US" altLang="en-US"/>
              <a:t>Second level</a:t>
            </a:r>
          </a:p>
          <a:p>
            <a:pPr lvl="2"/>
            <a:r>
              <a:rPr lang="en-US" altLang="en-US"/>
              <a:t>Third level</a:t>
            </a:r>
          </a:p>
          <a:p>
            <a:pPr lvl="3"/>
            <a:r>
              <a:rPr lang="en-US" altLang="en-US"/>
              <a:t>Fourth level</a:t>
            </a:r>
          </a:p>
          <a:p>
            <a:pPr lvl="4"/>
            <a:r>
              <a:rPr lang="en-US" altLang="en-US"/>
              <a:t>Fifth level</a:t>
            </a:r>
          </a:p>
        </p:txBody>
      </p:sp>
      <p:sp>
        <p:nvSpPr>
          <p:cNvPr id="1028" name="Rectangle 4">
            <a:extLst>
              <a:ext uri="{FF2B5EF4-FFF2-40B4-BE49-F238E27FC236}">
                <a16:creationId xmlns:a16="http://schemas.microsoft.com/office/drawing/2014/main" id="{9FE3159C-2789-490F-B0CB-FE9C1EF3FC27}"/>
              </a:ext>
            </a:extLst>
          </p:cNvPr>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smtClean="0">
                <a:solidFill>
                  <a:schemeClr val="tx1"/>
                </a:solidFill>
                <a:latin typeface="Arial" charset="0"/>
              </a:defRPr>
            </a:lvl1pPr>
          </a:lstStyle>
          <a:p>
            <a:pPr>
              <a:defRPr/>
            </a:pPr>
            <a:endParaRPr lang="en-US"/>
          </a:p>
        </p:txBody>
      </p:sp>
      <p:sp>
        <p:nvSpPr>
          <p:cNvPr id="1029" name="Rectangle 5">
            <a:extLst>
              <a:ext uri="{FF2B5EF4-FFF2-40B4-BE49-F238E27FC236}">
                <a16:creationId xmlns:a16="http://schemas.microsoft.com/office/drawing/2014/main" id="{29A87F43-78AC-6767-536D-E122F122F787}"/>
              </a:ext>
            </a:extLst>
          </p:cNvPr>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smtClean="0">
                <a:solidFill>
                  <a:schemeClr val="tx1"/>
                </a:solidFill>
                <a:latin typeface="Arial" charset="0"/>
              </a:defRPr>
            </a:lvl1pPr>
          </a:lstStyle>
          <a:p>
            <a:pPr>
              <a:defRPr/>
            </a:pPr>
            <a:endParaRPr lang="en-US"/>
          </a:p>
        </p:txBody>
      </p:sp>
      <p:sp>
        <p:nvSpPr>
          <p:cNvPr id="1030" name="Rectangle 6">
            <a:extLst>
              <a:ext uri="{FF2B5EF4-FFF2-40B4-BE49-F238E27FC236}">
                <a16:creationId xmlns:a16="http://schemas.microsoft.com/office/drawing/2014/main" id="{D758D7D2-B97B-4A33-BBAA-BD34A93C94F2}"/>
              </a:ext>
            </a:extLst>
          </p:cNvPr>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solidFill>
                  <a:schemeClr val="tx1"/>
                </a:solidFill>
              </a:defRPr>
            </a:lvl1pPr>
          </a:lstStyle>
          <a:p>
            <a:fld id="{CAB5EC9B-25B9-4CE1-8F96-3FB258E5D546}" type="slidenum">
              <a:rPr lang="en-US" altLang="en-US"/>
              <a:pPr/>
              <a:t>‹#›</a:t>
            </a:fld>
            <a:endParaRPr lang="en-US"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a:extLst>
              <a:ext uri="{FF2B5EF4-FFF2-40B4-BE49-F238E27FC236}">
                <a16:creationId xmlns:a16="http://schemas.microsoft.com/office/drawing/2014/main" id="{E2846B50-AC4C-417A-59C9-D980626AB171}"/>
              </a:ext>
            </a:extLst>
          </p:cNvPr>
          <p:cNvSpPr>
            <a:spLocks noGrp="1" noChangeArrowheads="1"/>
          </p:cNvSpPr>
          <p:nvPr>
            <p:ph type="ctrTitle"/>
          </p:nvPr>
        </p:nvSpPr>
        <p:spPr/>
        <p:txBody>
          <a:bodyPr/>
          <a:lstStyle/>
          <a:p>
            <a:pPr eaLnBrk="1" hangingPunct="1"/>
            <a:r>
              <a:rPr lang="en" altLang="en-US"/>
              <a:t>Gonadal hormones</a:t>
            </a:r>
            <a:endParaRPr lang="en-US" altLang="en-US"/>
          </a:p>
        </p:txBody>
      </p:sp>
      <p:sp>
        <p:nvSpPr>
          <p:cNvPr id="2051" name="Rectangle 3">
            <a:extLst>
              <a:ext uri="{FF2B5EF4-FFF2-40B4-BE49-F238E27FC236}">
                <a16:creationId xmlns:a16="http://schemas.microsoft.com/office/drawing/2014/main" id="{D1F6B01E-DA57-3D8B-8BA0-3FC704A92BD4}"/>
              </a:ext>
            </a:extLst>
          </p:cNvPr>
          <p:cNvSpPr>
            <a:spLocks noGrp="1" noChangeArrowheads="1"/>
          </p:cNvSpPr>
          <p:nvPr>
            <p:ph type="subTitle" idx="1"/>
          </p:nvPr>
        </p:nvSpPr>
        <p:spPr/>
        <p:txBody>
          <a:bodyPr/>
          <a:lstStyle/>
          <a:p>
            <a:pPr eaLnBrk="1" hangingPunct="1"/>
            <a:r>
              <a:rPr lang="en" altLang="en-US" sz="1800" dirty="0"/>
              <a:t>prof. Dr. Slobodan Janković</a:t>
            </a:r>
          </a:p>
          <a:p>
            <a:pPr eaLnBrk="1" hangingPunct="1"/>
            <a:endParaRPr lang="sr-Cyrl-CS" altLang="en-US" sz="1800" dirty="0"/>
          </a:p>
          <a:p>
            <a:pPr eaLnBrk="1" hangingPunct="1"/>
            <a:r>
              <a:rPr lang="en" altLang="en-US" sz="2400" b="1" i="1" dirty="0"/>
              <a:t>Greek "horman" - to </a:t>
            </a:r>
            <a:r>
              <a:rPr lang="sr-Latn-RS" altLang="en-US" sz="2400" b="1" i="1" dirty="0" err="1"/>
              <a:t>push</a:t>
            </a:r>
            <a:r>
              <a:rPr lang="sr-Latn-RS" altLang="en-US" sz="2400" b="1" i="1" dirty="0"/>
              <a:t> </a:t>
            </a:r>
            <a:r>
              <a:rPr lang="sr-Latn-RS" altLang="en-US" sz="2400" b="1" i="1" dirty="0" err="1"/>
              <a:t>something</a:t>
            </a:r>
            <a:endParaRPr lang="en-US" altLang="en-US" sz="2400" b="1" i="1"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a:extLst>
              <a:ext uri="{FF2B5EF4-FFF2-40B4-BE49-F238E27FC236}">
                <a16:creationId xmlns:a16="http://schemas.microsoft.com/office/drawing/2014/main" id="{4BE56CE5-D181-709F-D520-DD541130D62A}"/>
              </a:ext>
            </a:extLst>
          </p:cNvPr>
          <p:cNvSpPr>
            <a:spLocks noGrp="1" noChangeArrowheads="1"/>
          </p:cNvSpPr>
          <p:nvPr>
            <p:ph type="title"/>
          </p:nvPr>
        </p:nvSpPr>
        <p:spPr/>
        <p:txBody>
          <a:bodyPr/>
          <a:lstStyle/>
          <a:p>
            <a:pPr eaLnBrk="1" hangingPunct="1"/>
            <a:r>
              <a:rPr lang="en" altLang="en-US" sz="4000"/>
              <a:t>Indications for the use of progestogens</a:t>
            </a:r>
            <a:endParaRPr lang="en-US" altLang="en-US" sz="4000"/>
          </a:p>
        </p:txBody>
      </p:sp>
      <p:sp>
        <p:nvSpPr>
          <p:cNvPr id="11267" name="Rectangle 3">
            <a:extLst>
              <a:ext uri="{FF2B5EF4-FFF2-40B4-BE49-F238E27FC236}">
                <a16:creationId xmlns:a16="http://schemas.microsoft.com/office/drawing/2014/main" id="{7A460A36-DE4A-E287-CC5A-4D0CA0F99E4C}"/>
              </a:ext>
            </a:extLst>
          </p:cNvPr>
          <p:cNvSpPr>
            <a:spLocks noGrp="1" noChangeArrowheads="1"/>
          </p:cNvSpPr>
          <p:nvPr>
            <p:ph type="body" idx="1"/>
          </p:nvPr>
        </p:nvSpPr>
        <p:spPr/>
        <p:txBody>
          <a:bodyPr/>
          <a:lstStyle/>
          <a:p>
            <a:pPr eaLnBrk="1" hangingPunct="1">
              <a:lnSpc>
                <a:spcPct val="90000"/>
              </a:lnSpc>
            </a:pPr>
            <a:r>
              <a:rPr lang="en" altLang="en-US" sz="2800"/>
              <a:t>They are mostly used for oral contraception or contraception with subcutaneous implantation of the implant.</a:t>
            </a:r>
          </a:p>
          <a:p>
            <a:pPr eaLnBrk="1" hangingPunct="1">
              <a:lnSpc>
                <a:spcPct val="90000"/>
              </a:lnSpc>
            </a:pPr>
            <a:r>
              <a:rPr lang="en" altLang="en-US" sz="2800"/>
              <a:t>Hormone replacement in menopause to prevent endometrial cancer.</a:t>
            </a:r>
          </a:p>
          <a:p>
            <a:pPr eaLnBrk="1" hangingPunct="1">
              <a:lnSpc>
                <a:spcPct val="90000"/>
              </a:lnSpc>
            </a:pPr>
            <a:r>
              <a:rPr lang="en" altLang="en-US" sz="2800"/>
              <a:t>High doses of medroxyprogesterone can be used to induce anovulation and amenorrhea in women with dysmenorrhea, endometriosis, or uterine bleeding.</a:t>
            </a:r>
            <a:endParaRPr lang="en-US" altLang="en-US" sz="280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a:extLst>
              <a:ext uri="{FF2B5EF4-FFF2-40B4-BE49-F238E27FC236}">
                <a16:creationId xmlns:a16="http://schemas.microsoft.com/office/drawing/2014/main" id="{CC763C43-3BA6-164A-4743-55FF431CA723}"/>
              </a:ext>
            </a:extLst>
          </p:cNvPr>
          <p:cNvSpPr>
            <a:spLocks noGrp="1" noChangeArrowheads="1"/>
          </p:cNvSpPr>
          <p:nvPr>
            <p:ph type="title"/>
          </p:nvPr>
        </p:nvSpPr>
        <p:spPr/>
        <p:txBody>
          <a:bodyPr/>
          <a:lstStyle/>
          <a:p>
            <a:pPr eaLnBrk="1" hangingPunct="1"/>
            <a:r>
              <a:rPr lang="en" altLang="en-US"/>
              <a:t>Adverse effects of progestogens</a:t>
            </a:r>
            <a:endParaRPr lang="en-US" altLang="en-US"/>
          </a:p>
        </p:txBody>
      </p:sp>
      <p:sp>
        <p:nvSpPr>
          <p:cNvPr id="12291" name="Rectangle 3">
            <a:extLst>
              <a:ext uri="{FF2B5EF4-FFF2-40B4-BE49-F238E27FC236}">
                <a16:creationId xmlns:a16="http://schemas.microsoft.com/office/drawing/2014/main" id="{FDB3161C-0DB8-5594-74FC-27AA8B1DA4F2}"/>
              </a:ext>
            </a:extLst>
          </p:cNvPr>
          <p:cNvSpPr>
            <a:spLocks noGrp="1" noChangeArrowheads="1"/>
          </p:cNvSpPr>
          <p:nvPr>
            <p:ph type="body" idx="1"/>
          </p:nvPr>
        </p:nvSpPr>
        <p:spPr/>
        <p:txBody>
          <a:bodyPr/>
          <a:lstStyle/>
          <a:p>
            <a:pPr eaLnBrk="1" hangingPunct="1"/>
            <a:r>
              <a:rPr lang="en" altLang="en-US" b="1" dirty="0"/>
              <a:t>They can increase blood pressure and lower HDL levels</a:t>
            </a:r>
          </a:p>
          <a:p>
            <a:pPr eaLnBrk="1" hangingPunct="1"/>
            <a:r>
              <a:rPr lang="en" altLang="en-US" dirty="0"/>
              <a:t>Long-term use reduces bone density</a:t>
            </a:r>
          </a:p>
          <a:p>
            <a:pPr eaLnBrk="1" hangingPunct="1"/>
            <a:r>
              <a:rPr lang="en-US" altLang="en-US" dirty="0"/>
              <a:t>A</a:t>
            </a:r>
            <a:r>
              <a:rPr lang="en" altLang="en-US" dirty="0"/>
              <a:t>fter</a:t>
            </a:r>
            <a:r>
              <a:rPr lang="sr-Latn-RS" altLang="en-US" dirty="0"/>
              <a:t> period </a:t>
            </a:r>
            <a:r>
              <a:rPr lang="sr-Latn-RS" altLang="en-US" dirty="0" err="1"/>
              <a:t>of</a:t>
            </a:r>
            <a:r>
              <a:rPr lang="en" altLang="en-US" dirty="0"/>
              <a:t> long-term use, ovulation is slowly established</a:t>
            </a:r>
            <a:endParaRPr lang="en-US" alt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a:extLst>
              <a:ext uri="{FF2B5EF4-FFF2-40B4-BE49-F238E27FC236}">
                <a16:creationId xmlns:a16="http://schemas.microsoft.com/office/drawing/2014/main" id="{B746B9F9-396A-AA12-D6BC-A288A7E2EBBC}"/>
              </a:ext>
            </a:extLst>
          </p:cNvPr>
          <p:cNvSpPr>
            <a:spLocks noGrp="1" noChangeArrowheads="1"/>
          </p:cNvSpPr>
          <p:nvPr>
            <p:ph type="title"/>
          </p:nvPr>
        </p:nvSpPr>
        <p:spPr/>
        <p:txBody>
          <a:bodyPr/>
          <a:lstStyle/>
          <a:p>
            <a:pPr eaLnBrk="1" hangingPunct="1"/>
            <a:r>
              <a:rPr lang="en" altLang="en-US"/>
              <a:t>Hormonal contraceptives</a:t>
            </a:r>
            <a:endParaRPr lang="en-US" altLang="en-US"/>
          </a:p>
        </p:txBody>
      </p:sp>
      <p:sp>
        <p:nvSpPr>
          <p:cNvPr id="13315" name="Rectangle 3">
            <a:extLst>
              <a:ext uri="{FF2B5EF4-FFF2-40B4-BE49-F238E27FC236}">
                <a16:creationId xmlns:a16="http://schemas.microsoft.com/office/drawing/2014/main" id="{312DA704-FF1E-9169-2BFD-97350FDC7D50}"/>
              </a:ext>
            </a:extLst>
          </p:cNvPr>
          <p:cNvSpPr>
            <a:spLocks noGrp="1" noChangeArrowheads="1"/>
          </p:cNvSpPr>
          <p:nvPr>
            <p:ph type="body" idx="1"/>
          </p:nvPr>
        </p:nvSpPr>
        <p:spPr/>
        <p:txBody>
          <a:bodyPr/>
          <a:lstStyle/>
          <a:p>
            <a:pPr eaLnBrk="1" hangingPunct="1">
              <a:lnSpc>
                <a:spcPct val="80000"/>
              </a:lnSpc>
            </a:pPr>
            <a:r>
              <a:rPr lang="en" altLang="en-US" sz="1800"/>
              <a:t>There are three types of oral contraceptives:</a:t>
            </a:r>
          </a:p>
          <a:p>
            <a:pPr lvl="1" eaLnBrk="1" hangingPunct="1">
              <a:lnSpc>
                <a:spcPct val="80000"/>
              </a:lnSpc>
            </a:pPr>
            <a:r>
              <a:rPr lang="en" altLang="en-US" sz="1600"/>
              <a:t>combined preparation of estrogen and progestagen, but with fixed doses (monophasic preparations)</a:t>
            </a:r>
          </a:p>
          <a:p>
            <a:pPr lvl="1" eaLnBrk="1" hangingPunct="1">
              <a:lnSpc>
                <a:spcPct val="80000"/>
              </a:lnSpc>
            </a:pPr>
            <a:r>
              <a:rPr lang="en" altLang="en-US" sz="1600"/>
              <a:t>combined preparation of estrogen and progestogen, where the dose of progestogen increases during the month (biphasic and triphasic preparations)</a:t>
            </a:r>
          </a:p>
          <a:p>
            <a:pPr lvl="1" eaLnBrk="1" hangingPunct="1">
              <a:lnSpc>
                <a:spcPct val="80000"/>
              </a:lnSpc>
            </a:pPr>
            <a:r>
              <a:rPr lang="en" altLang="en-US" sz="1600"/>
              <a:t>progestogen-only preparations</a:t>
            </a:r>
          </a:p>
          <a:p>
            <a:pPr eaLnBrk="1" hangingPunct="1">
              <a:lnSpc>
                <a:spcPct val="80000"/>
              </a:lnSpc>
            </a:pPr>
            <a:r>
              <a:rPr lang="en" altLang="en-US" sz="1800"/>
              <a:t>two parenteral progestagen preparations are used:</a:t>
            </a:r>
          </a:p>
          <a:p>
            <a:pPr lvl="1" eaLnBrk="1" hangingPunct="1">
              <a:lnSpc>
                <a:spcPct val="80000"/>
              </a:lnSpc>
            </a:pPr>
            <a:r>
              <a:rPr lang="en" altLang="en-US" sz="1600"/>
              <a:t>norgestrel implants that act as contraceptives for up to 5 years</a:t>
            </a:r>
          </a:p>
          <a:p>
            <a:pPr lvl="1" eaLnBrk="1" hangingPunct="1">
              <a:lnSpc>
                <a:spcPct val="80000"/>
              </a:lnSpc>
            </a:pPr>
            <a:r>
              <a:rPr lang="en" altLang="en-US" sz="1600"/>
              <a:t>depot injections of medroxyprogesterone acetate that act as contraceptives for up to 3 months</a:t>
            </a:r>
          </a:p>
          <a:p>
            <a:pPr eaLnBrk="1" hangingPunct="1">
              <a:lnSpc>
                <a:spcPct val="80000"/>
              </a:lnSpc>
            </a:pPr>
            <a:r>
              <a:rPr lang="en" altLang="en-US" sz="1800"/>
              <a:t>Some intrauterine devices ("coils") also contain progesterone, which is slowly released over a year. It suppresses the growth of the endometrium, and thus reduces menstrual bleeding, which is sometimes too strong with ordinary intrauterine devices.</a:t>
            </a:r>
          </a:p>
          <a:p>
            <a:pPr eaLnBrk="1" hangingPunct="1">
              <a:lnSpc>
                <a:spcPct val="80000"/>
              </a:lnSpc>
            </a:pPr>
            <a:r>
              <a:rPr lang="en" altLang="en-US" sz="1800"/>
              <a:t>Postcoital contraceptives can prevent pregnancy if used up to 72 hours after coitus. Conjugated estrogens, combined contraceptives, l-norgestrel and mifepristone, a progesterone receptor blocker, are used.</a:t>
            </a:r>
            <a:endParaRPr lang="en-US" altLang="en-US" sz="180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a:extLst>
              <a:ext uri="{FF2B5EF4-FFF2-40B4-BE49-F238E27FC236}">
                <a16:creationId xmlns:a16="http://schemas.microsoft.com/office/drawing/2014/main" id="{558F66EA-6ECC-F4E1-B460-233204DA9741}"/>
              </a:ext>
            </a:extLst>
          </p:cNvPr>
          <p:cNvSpPr>
            <a:spLocks noGrp="1" noChangeArrowheads="1"/>
          </p:cNvSpPr>
          <p:nvPr>
            <p:ph type="title"/>
          </p:nvPr>
        </p:nvSpPr>
        <p:spPr/>
        <p:txBody>
          <a:bodyPr/>
          <a:lstStyle/>
          <a:p>
            <a:pPr eaLnBrk="1" hangingPunct="1"/>
            <a:r>
              <a:rPr lang="en" altLang="en-US" sz="4000"/>
              <a:t>Mechanism of action of hormonal contraceptives</a:t>
            </a:r>
            <a:endParaRPr lang="en-US" altLang="en-US" sz="4000"/>
          </a:p>
        </p:txBody>
      </p:sp>
      <p:sp>
        <p:nvSpPr>
          <p:cNvPr id="14339" name="Rectangle 3">
            <a:extLst>
              <a:ext uri="{FF2B5EF4-FFF2-40B4-BE49-F238E27FC236}">
                <a16:creationId xmlns:a16="http://schemas.microsoft.com/office/drawing/2014/main" id="{886BAF62-8754-0460-E4BD-9EDAD85A0BF5}"/>
              </a:ext>
            </a:extLst>
          </p:cNvPr>
          <p:cNvSpPr>
            <a:spLocks noGrp="1" noChangeArrowheads="1"/>
          </p:cNvSpPr>
          <p:nvPr>
            <p:ph type="body" idx="1"/>
          </p:nvPr>
        </p:nvSpPr>
        <p:spPr/>
        <p:txBody>
          <a:bodyPr/>
          <a:lstStyle/>
          <a:p>
            <a:pPr eaLnBrk="1" hangingPunct="1"/>
            <a:r>
              <a:rPr lang="en" altLang="en-US" b="1"/>
              <a:t>the primary effect is inhibition of ovulation</a:t>
            </a:r>
          </a:p>
          <a:p>
            <a:pPr eaLnBrk="1" hangingPunct="1"/>
            <a:r>
              <a:rPr lang="en" altLang="en-US" b="1"/>
              <a:t>effect on fallopian tubes and endometrium, which reduces the probability of fertilization and implantation</a:t>
            </a:r>
            <a:r>
              <a:rPr lang="en" altLang="en-US"/>
              <a:t> </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a:extLst>
              <a:ext uri="{FF2B5EF4-FFF2-40B4-BE49-F238E27FC236}">
                <a16:creationId xmlns:a16="http://schemas.microsoft.com/office/drawing/2014/main" id="{43DA2FC3-3459-B08B-CECB-ED4869862AD6}"/>
              </a:ext>
            </a:extLst>
          </p:cNvPr>
          <p:cNvSpPr>
            <a:spLocks noGrp="1" noChangeArrowheads="1"/>
          </p:cNvSpPr>
          <p:nvPr>
            <p:ph type="title"/>
          </p:nvPr>
        </p:nvSpPr>
        <p:spPr/>
        <p:txBody>
          <a:bodyPr/>
          <a:lstStyle/>
          <a:p>
            <a:pPr eaLnBrk="1" hangingPunct="1"/>
            <a:r>
              <a:rPr lang="en" altLang="en-US" sz="4000"/>
              <a:t>Other uses of hormonal contraceptives</a:t>
            </a:r>
            <a:endParaRPr lang="en-US" altLang="en-US" sz="4000"/>
          </a:p>
        </p:txBody>
      </p:sp>
      <p:sp>
        <p:nvSpPr>
          <p:cNvPr id="15363" name="Rectangle 3">
            <a:extLst>
              <a:ext uri="{FF2B5EF4-FFF2-40B4-BE49-F238E27FC236}">
                <a16:creationId xmlns:a16="http://schemas.microsoft.com/office/drawing/2014/main" id="{CD28A0C3-D1A0-CE05-BF3B-E3898B385894}"/>
              </a:ext>
            </a:extLst>
          </p:cNvPr>
          <p:cNvSpPr>
            <a:spLocks noGrp="1" noChangeArrowheads="1"/>
          </p:cNvSpPr>
          <p:nvPr>
            <p:ph type="body" idx="1"/>
          </p:nvPr>
        </p:nvSpPr>
        <p:spPr/>
        <p:txBody>
          <a:bodyPr/>
          <a:lstStyle/>
          <a:p>
            <a:pPr eaLnBrk="1" hangingPunct="1">
              <a:lnSpc>
                <a:spcPct val="90000"/>
              </a:lnSpc>
            </a:pPr>
            <a:r>
              <a:rPr lang="en" altLang="en-US" sz="2400" b="1"/>
              <a:t>A combined oral contraceptive is given to young women with primary hypogonadism after they have reached puberty to prevent estrogen deficiency.</a:t>
            </a:r>
          </a:p>
          <a:p>
            <a:pPr eaLnBrk="1" hangingPunct="1">
              <a:lnSpc>
                <a:spcPct val="90000"/>
              </a:lnSpc>
            </a:pPr>
            <a:r>
              <a:rPr lang="en" altLang="en-US" sz="2400"/>
              <a:t>Combined oral contraceptives and progestagens are used to treat acne, hirsutism, dysmenorrhea, and endometriosis.</a:t>
            </a:r>
          </a:p>
          <a:p>
            <a:pPr eaLnBrk="1" hangingPunct="1">
              <a:lnSpc>
                <a:spcPct val="90000"/>
              </a:lnSpc>
            </a:pPr>
            <a:r>
              <a:rPr lang="en" altLang="en-US" sz="2400"/>
              <a:t>People who use oral contraceptives have a lower risk of developing ovarian cysts, ovarian or endometrial cancer, breast dysplasia, pelvic inflammatory disease, ectopic pregnancy, anemia and rheumatoid arthritis.</a:t>
            </a:r>
            <a:endParaRPr lang="en-US" altLang="en-US" sz="240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a:extLst>
              <a:ext uri="{FF2B5EF4-FFF2-40B4-BE49-F238E27FC236}">
                <a16:creationId xmlns:a16="http://schemas.microsoft.com/office/drawing/2014/main" id="{7C641F7B-BC04-CC14-EC81-BBBCA73B48FE}"/>
              </a:ext>
            </a:extLst>
          </p:cNvPr>
          <p:cNvSpPr>
            <a:spLocks noGrp="1" noChangeArrowheads="1"/>
          </p:cNvSpPr>
          <p:nvPr>
            <p:ph type="title"/>
          </p:nvPr>
        </p:nvSpPr>
        <p:spPr/>
        <p:txBody>
          <a:bodyPr/>
          <a:lstStyle/>
          <a:p>
            <a:pPr eaLnBrk="1" hangingPunct="1"/>
            <a:r>
              <a:rPr lang="en" altLang="en-US" sz="4000"/>
              <a:t>Side effects of hormonal contraception</a:t>
            </a:r>
            <a:endParaRPr lang="en-US" altLang="en-US" sz="4000"/>
          </a:p>
        </p:txBody>
      </p:sp>
      <p:sp>
        <p:nvSpPr>
          <p:cNvPr id="16387" name="Rectangle 3">
            <a:extLst>
              <a:ext uri="{FF2B5EF4-FFF2-40B4-BE49-F238E27FC236}">
                <a16:creationId xmlns:a16="http://schemas.microsoft.com/office/drawing/2014/main" id="{31453784-5C13-90FA-BFE1-9D06FB8F9BA2}"/>
              </a:ext>
            </a:extLst>
          </p:cNvPr>
          <p:cNvSpPr>
            <a:spLocks noGrp="1" noChangeArrowheads="1"/>
          </p:cNvSpPr>
          <p:nvPr>
            <p:ph type="body" idx="1"/>
          </p:nvPr>
        </p:nvSpPr>
        <p:spPr/>
        <p:txBody>
          <a:bodyPr/>
          <a:lstStyle/>
          <a:p>
            <a:pPr eaLnBrk="1" hangingPunct="1">
              <a:lnSpc>
                <a:spcPct val="80000"/>
              </a:lnSpc>
            </a:pPr>
            <a:r>
              <a:rPr lang="en" altLang="en-US" sz="2000" b="1" dirty="0"/>
              <a:t>Thromboembolism : </a:t>
            </a:r>
            <a:r>
              <a:rPr lang="en" altLang="en-US" sz="2000" dirty="0"/>
              <a:t>the risk of thromboembolisms (myocardial infarction, stroke, deep vein thrombosis, pulmonary embolism) is </a:t>
            </a:r>
            <a:r>
              <a:rPr lang="en" altLang="en-US" sz="2000" b="1" dirty="0"/>
              <a:t>increased in older women, smokers, women who have previously had thrombosis, women who have a genetic disorder of coagulation factor production.</a:t>
            </a:r>
          </a:p>
          <a:p>
            <a:pPr eaLnBrk="1" hangingPunct="1">
              <a:lnSpc>
                <a:spcPct val="80000"/>
              </a:lnSpc>
            </a:pPr>
            <a:r>
              <a:rPr lang="en" altLang="en-US" sz="2000" dirty="0"/>
              <a:t>the overall risk of breast cancer is not increased, but the time of onset of cancer is earlier than in people who did not use oral contraceptives</a:t>
            </a:r>
          </a:p>
          <a:p>
            <a:pPr eaLnBrk="1" hangingPunct="1">
              <a:lnSpc>
                <a:spcPct val="80000"/>
              </a:lnSpc>
            </a:pPr>
            <a:r>
              <a:rPr lang="en" altLang="en-US" sz="2000" b="1" dirty="0"/>
              <a:t>occurrence of "breakthrough" bleeding</a:t>
            </a:r>
          </a:p>
          <a:p>
            <a:pPr eaLnBrk="1" hangingPunct="1">
              <a:lnSpc>
                <a:spcPct val="80000"/>
              </a:lnSpc>
            </a:pPr>
            <a:r>
              <a:rPr lang="en" altLang="en-US" sz="2000" b="1" dirty="0"/>
              <a:t>nausea, breast tenderness, headache, skin pigmentation and depression. </a:t>
            </a:r>
            <a:endParaRPr lang="sr-Cyrl-CS" altLang="en-US" sz="2000" b="1" dirty="0"/>
          </a:p>
          <a:p>
            <a:pPr eaLnBrk="1" hangingPunct="1">
              <a:lnSpc>
                <a:spcPct val="80000"/>
              </a:lnSpc>
            </a:pPr>
            <a:r>
              <a:rPr lang="en" altLang="en-US" sz="2000" b="1" dirty="0"/>
              <a:t>Older preparations, with more androgenic progestogens, can cause weight gain, acne and hirsutism.</a:t>
            </a:r>
          </a:p>
          <a:p>
            <a:pPr eaLnBrk="1" hangingPunct="1">
              <a:lnSpc>
                <a:spcPct val="80000"/>
              </a:lnSpc>
            </a:pPr>
            <a:r>
              <a:rPr lang="en" altLang="en-US" sz="2000" b="1" dirty="0"/>
              <a:t>Because of the high dose, postcoital contraception is associated with significant nausea.</a:t>
            </a:r>
            <a:endParaRPr lang="en-US" altLang="en-US" sz="2000" b="1"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a:extLst>
              <a:ext uri="{FF2B5EF4-FFF2-40B4-BE49-F238E27FC236}">
                <a16:creationId xmlns:a16="http://schemas.microsoft.com/office/drawing/2014/main" id="{C2DC4871-E729-893F-2F0B-71BC8E6965E3}"/>
              </a:ext>
            </a:extLst>
          </p:cNvPr>
          <p:cNvSpPr>
            <a:spLocks noGrp="1" noChangeArrowheads="1"/>
          </p:cNvSpPr>
          <p:nvPr>
            <p:ph type="title"/>
          </p:nvPr>
        </p:nvSpPr>
        <p:spPr/>
        <p:txBody>
          <a:bodyPr/>
          <a:lstStyle/>
          <a:p>
            <a:pPr eaLnBrk="1" hangingPunct="1"/>
            <a:r>
              <a:rPr lang="en" altLang="en-US" sz="4000"/>
              <a:t>Selective Estrogen Receptor Modulators (SMERs)</a:t>
            </a:r>
            <a:endParaRPr lang="en-US" altLang="en-US" sz="4000"/>
          </a:p>
        </p:txBody>
      </p:sp>
      <p:sp>
        <p:nvSpPr>
          <p:cNvPr id="17411" name="Rectangle 3">
            <a:extLst>
              <a:ext uri="{FF2B5EF4-FFF2-40B4-BE49-F238E27FC236}">
                <a16:creationId xmlns:a16="http://schemas.microsoft.com/office/drawing/2014/main" id="{8B59BFD1-4A30-89D4-4678-E8B01282DEE8}"/>
              </a:ext>
            </a:extLst>
          </p:cNvPr>
          <p:cNvSpPr>
            <a:spLocks noGrp="1" noChangeArrowheads="1"/>
          </p:cNvSpPr>
          <p:nvPr>
            <p:ph type="body" idx="1"/>
          </p:nvPr>
        </p:nvSpPr>
        <p:spPr>
          <a:xfrm>
            <a:off x="468313" y="1628775"/>
            <a:ext cx="8229600" cy="4525963"/>
          </a:xfrm>
        </p:spPr>
        <p:txBody>
          <a:bodyPr/>
          <a:lstStyle/>
          <a:p>
            <a:pPr eaLnBrk="1" hangingPunct="1">
              <a:lnSpc>
                <a:spcPct val="80000"/>
              </a:lnSpc>
            </a:pPr>
            <a:r>
              <a:rPr lang="en" altLang="en-US" sz="1800" b="1"/>
              <a:t>Selective estrogen receptor modulators are mixed estrogen agonists that have estrogenic effects in some tissues and act as partial estrogen agonists or antagonists in other tissues.</a:t>
            </a:r>
            <a:endParaRPr lang="en-US" altLang="en-US" sz="1800" b="1"/>
          </a:p>
          <a:p>
            <a:pPr eaLnBrk="1" hangingPunct="1">
              <a:lnSpc>
                <a:spcPct val="80000"/>
              </a:lnSpc>
            </a:pPr>
            <a:r>
              <a:rPr lang="en" altLang="en-US" sz="1800" b="1"/>
              <a:t>Tamoxifen: </a:t>
            </a:r>
            <a:r>
              <a:rPr lang="en" altLang="en-US" sz="1800"/>
              <a:t>used to treat breast cancer, which has estrogen receptors. It prevents the activation of receptors under the action of endogenous estrogens. Tamoxifen also reduces the incidence of breast cancer in women who are at high risk.</a:t>
            </a:r>
          </a:p>
          <a:p>
            <a:pPr eaLnBrk="1" hangingPunct="1">
              <a:lnSpc>
                <a:spcPct val="80000"/>
              </a:lnSpc>
            </a:pPr>
            <a:r>
              <a:rPr lang="en" altLang="en-US" sz="1800"/>
              <a:t>Tamoxifen acts as an agonist at endometrial receptors, causing hyperplasia and an increased risk of endometrial cancer. It also causes hot flashes, increases the risk of venous thrombosis and slows the development of osteoporosis. </a:t>
            </a:r>
            <a:endParaRPr lang="sr-Cyrl-CS" altLang="en-US" sz="1800"/>
          </a:p>
          <a:p>
            <a:pPr eaLnBrk="1" hangingPunct="1">
              <a:lnSpc>
                <a:spcPct val="80000"/>
              </a:lnSpc>
            </a:pPr>
            <a:r>
              <a:rPr lang="en" altLang="en-US" sz="1800" b="1"/>
              <a:t>Toremifene is a drug similar to tamoxifen.</a:t>
            </a:r>
            <a:endParaRPr lang="en-US" altLang="en-US" sz="1800" b="1"/>
          </a:p>
          <a:p>
            <a:pPr eaLnBrk="1" hangingPunct="1">
              <a:lnSpc>
                <a:spcPct val="80000"/>
              </a:lnSpc>
            </a:pPr>
            <a:r>
              <a:rPr lang="en" altLang="en-US" sz="1800" b="1"/>
              <a:t>Raloxifene has all the effects of tamoxifen, except that it does not affect the endometrium. It is primarily used for the prevention of osteoporosis in menopausal women. It reduces the risk of breast cancer. It causes hot flashes and increases the risk of venous thrombosis.</a:t>
            </a:r>
            <a:endParaRPr lang="en-US" altLang="en-US" sz="180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a:extLst>
              <a:ext uri="{FF2B5EF4-FFF2-40B4-BE49-F238E27FC236}">
                <a16:creationId xmlns:a16="http://schemas.microsoft.com/office/drawing/2014/main" id="{BBD2ADF6-404D-7E20-3974-AE4CAEC9B950}"/>
              </a:ext>
            </a:extLst>
          </p:cNvPr>
          <p:cNvSpPr>
            <a:spLocks noGrp="1" noChangeArrowheads="1"/>
          </p:cNvSpPr>
          <p:nvPr>
            <p:ph type="title"/>
          </p:nvPr>
        </p:nvSpPr>
        <p:spPr/>
        <p:txBody>
          <a:bodyPr/>
          <a:lstStyle/>
          <a:p>
            <a:pPr eaLnBrk="1" hangingPunct="1"/>
            <a:r>
              <a:rPr lang="en" altLang="en-US" sz="4000"/>
              <a:t>Agonists, antagonists and inhibitors of estrogen synthesis</a:t>
            </a:r>
            <a:endParaRPr lang="en-US" altLang="en-US" sz="4000"/>
          </a:p>
        </p:txBody>
      </p:sp>
      <p:sp>
        <p:nvSpPr>
          <p:cNvPr id="18435" name="Rectangle 3">
            <a:extLst>
              <a:ext uri="{FF2B5EF4-FFF2-40B4-BE49-F238E27FC236}">
                <a16:creationId xmlns:a16="http://schemas.microsoft.com/office/drawing/2014/main" id="{85D99C8D-7058-FB5F-AE78-66FB5313F77D}"/>
              </a:ext>
            </a:extLst>
          </p:cNvPr>
          <p:cNvSpPr>
            <a:spLocks noGrp="1" noChangeArrowheads="1"/>
          </p:cNvSpPr>
          <p:nvPr>
            <p:ph type="body" idx="1"/>
          </p:nvPr>
        </p:nvSpPr>
        <p:spPr/>
        <p:txBody>
          <a:bodyPr/>
          <a:lstStyle/>
          <a:p>
            <a:pPr marL="609600" indent="-609600" eaLnBrk="1" hangingPunct="1">
              <a:lnSpc>
                <a:spcPct val="80000"/>
              </a:lnSpc>
            </a:pPr>
            <a:r>
              <a:rPr lang="en" altLang="en-US" sz="2800" b="1" dirty="0"/>
              <a:t>Clomiphene: Used to induce ovulation in anovulatory women. </a:t>
            </a:r>
            <a:r>
              <a:rPr lang="sr-Latn-RS" altLang="en-US" sz="2800" b="1" dirty="0" err="1"/>
              <a:t>It</a:t>
            </a:r>
            <a:r>
              <a:rPr lang="sr-Latn-RS" altLang="en-US" sz="2800" b="1" dirty="0"/>
              <a:t> is </a:t>
            </a:r>
            <a:r>
              <a:rPr lang="sr-Latn-RS" altLang="en-US" sz="2800" b="1" dirty="0" err="1"/>
              <a:t>not</a:t>
            </a:r>
            <a:r>
              <a:rPr lang="en" altLang="en-US" sz="2800" b="1" dirty="0"/>
              <a:t> a steroid. It selectively inhibits estrogen receptors in the pituitary gland, thus increasing the release of FSH and LH.</a:t>
            </a:r>
            <a:endParaRPr lang="en-US" altLang="en-US" sz="2800" b="1" dirty="0"/>
          </a:p>
          <a:p>
            <a:pPr marL="609600" indent="-609600" eaLnBrk="1" hangingPunct="1">
              <a:lnSpc>
                <a:spcPct val="80000"/>
              </a:lnSpc>
            </a:pPr>
            <a:r>
              <a:rPr lang="en" altLang="en-US" sz="2800" b="1" dirty="0"/>
              <a:t>Diethylstilbestrol: is a non-steroidal estrogen receptor agonist. It is no longer used because it caused infertility, ectopic pregnancy, and vaginal adenocarcinoma in the daughters of women who were treated with high doses of this drug during pregnancy.</a:t>
            </a:r>
            <a:endParaRPr lang="en-US" altLang="en-US" sz="2800" dirty="0"/>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a:extLst>
              <a:ext uri="{FF2B5EF4-FFF2-40B4-BE49-F238E27FC236}">
                <a16:creationId xmlns:a16="http://schemas.microsoft.com/office/drawing/2014/main" id="{30145074-5DEE-66FB-1E76-B4D352996CB2}"/>
              </a:ext>
            </a:extLst>
          </p:cNvPr>
          <p:cNvSpPr>
            <a:spLocks noGrp="1" noChangeArrowheads="1"/>
          </p:cNvSpPr>
          <p:nvPr>
            <p:ph type="title"/>
          </p:nvPr>
        </p:nvSpPr>
        <p:spPr/>
        <p:txBody>
          <a:bodyPr/>
          <a:lstStyle/>
          <a:p>
            <a:pPr eaLnBrk="1" hangingPunct="1"/>
            <a:r>
              <a:rPr lang="en" altLang="en-US" sz="3600"/>
              <a:t>Agonists, antagonists and inhibitors of progesterone synthesis</a:t>
            </a:r>
            <a:endParaRPr lang="en-US" altLang="en-US" sz="3600"/>
          </a:p>
        </p:txBody>
      </p:sp>
      <p:sp>
        <p:nvSpPr>
          <p:cNvPr id="19459" name="Rectangle 3">
            <a:extLst>
              <a:ext uri="{FF2B5EF4-FFF2-40B4-BE49-F238E27FC236}">
                <a16:creationId xmlns:a16="http://schemas.microsoft.com/office/drawing/2014/main" id="{73074360-4EA1-B22E-C0D5-8FDCC836329E}"/>
              </a:ext>
            </a:extLst>
          </p:cNvPr>
          <p:cNvSpPr>
            <a:spLocks noGrp="1" noChangeArrowheads="1"/>
          </p:cNvSpPr>
          <p:nvPr>
            <p:ph type="body" idx="1"/>
          </p:nvPr>
        </p:nvSpPr>
        <p:spPr/>
        <p:txBody>
          <a:bodyPr/>
          <a:lstStyle/>
          <a:p>
            <a:pPr marL="609600" indent="-609600" eaLnBrk="1" hangingPunct="1">
              <a:lnSpc>
                <a:spcPct val="80000"/>
              </a:lnSpc>
            </a:pPr>
            <a:r>
              <a:rPr lang="en" altLang="en-US" sz="2000" b="1"/>
              <a:t>Mifepristone (RU 486): </a:t>
            </a:r>
            <a:r>
              <a:rPr lang="en" altLang="en-US" sz="2000"/>
              <a:t>Mifepristone is an orally active progesterone and glucocorticoid receptor blocker. It is used as an abortifacient in early pregnancy (up to the 49th day from the last menstruation). For this purpose, it is given together with analogues of prostaglandins E and F.</a:t>
            </a:r>
            <a:endParaRPr lang="en-US" altLang="en-US" sz="2000" b="1"/>
          </a:p>
          <a:p>
            <a:pPr marL="609600" indent="-609600" eaLnBrk="1" hangingPunct="1">
              <a:lnSpc>
                <a:spcPct val="80000"/>
              </a:lnSpc>
            </a:pPr>
            <a:r>
              <a:rPr lang="en" altLang="en-US" sz="2000" b="1"/>
              <a:t>Danazol: </a:t>
            </a:r>
            <a:r>
              <a:rPr lang="en" altLang="en-US" sz="2000"/>
              <a:t>Danazol is a weak partial agonist, which binds to receptors for progesterone, androgens and glucocorticoids, as well as proteins that transport steroids in the blood. It also inhibits several P450 enzymes involved in the synthesis of gonadal steroids. The drug is sometimes used in the treatment of endometriosis and fibrocystic breast disease.</a:t>
            </a:r>
            <a:endParaRPr lang="en-US" altLang="en-US" sz="2000" b="1"/>
          </a:p>
          <a:p>
            <a:pPr marL="609600" indent="-609600" eaLnBrk="1" hangingPunct="1">
              <a:lnSpc>
                <a:spcPct val="80000"/>
              </a:lnSpc>
            </a:pPr>
            <a:r>
              <a:rPr lang="en" altLang="en-US" sz="2000" b="1"/>
              <a:t>Aromatase inhibitors : Anastrozole </a:t>
            </a:r>
            <a:r>
              <a:rPr lang="en" altLang="en-US" sz="2000"/>
              <a:t>-like compounds (eg, letrozole, exemestane) are inhibitors of aromatase, an enzyme required for the synthesis of estrogen. They are used to treat breast cancer.</a:t>
            </a:r>
            <a:endParaRPr lang="en-US" altLang="en-US" sz="2000"/>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a:extLst>
              <a:ext uri="{FF2B5EF4-FFF2-40B4-BE49-F238E27FC236}">
                <a16:creationId xmlns:a16="http://schemas.microsoft.com/office/drawing/2014/main" id="{A589A4D3-1F25-B6ED-F9E9-8A887DBE0729}"/>
              </a:ext>
            </a:extLst>
          </p:cNvPr>
          <p:cNvSpPr>
            <a:spLocks noGrp="1" noChangeArrowheads="1"/>
          </p:cNvSpPr>
          <p:nvPr>
            <p:ph type="title"/>
          </p:nvPr>
        </p:nvSpPr>
        <p:spPr/>
        <p:txBody>
          <a:bodyPr/>
          <a:lstStyle/>
          <a:p>
            <a:pPr eaLnBrk="1" hangingPunct="1"/>
            <a:r>
              <a:rPr lang="en" altLang="en-US"/>
              <a:t>Androgens</a:t>
            </a:r>
            <a:endParaRPr lang="en-US" altLang="en-US"/>
          </a:p>
        </p:txBody>
      </p:sp>
      <p:sp>
        <p:nvSpPr>
          <p:cNvPr id="20483" name="Rectangle 3">
            <a:extLst>
              <a:ext uri="{FF2B5EF4-FFF2-40B4-BE49-F238E27FC236}">
                <a16:creationId xmlns:a16="http://schemas.microsoft.com/office/drawing/2014/main" id="{B17DDED0-1964-5F18-220B-D72462659578}"/>
              </a:ext>
            </a:extLst>
          </p:cNvPr>
          <p:cNvSpPr>
            <a:spLocks noGrp="1" noChangeArrowheads="1"/>
          </p:cNvSpPr>
          <p:nvPr>
            <p:ph type="body" idx="1"/>
          </p:nvPr>
        </p:nvSpPr>
        <p:spPr/>
        <p:txBody>
          <a:bodyPr/>
          <a:lstStyle/>
          <a:p>
            <a:pPr eaLnBrk="1" hangingPunct="1">
              <a:lnSpc>
                <a:spcPct val="80000"/>
              </a:lnSpc>
            </a:pPr>
            <a:r>
              <a:rPr lang="en" altLang="en-US" sz="2000" b="1"/>
              <a:t>Testosterone and related androgens </a:t>
            </a:r>
            <a:r>
              <a:rPr lang="en" altLang="en-US" sz="2000"/>
              <a:t>are produced in the testes, adrenal glands, and to a lesser extent in the ovaries,</a:t>
            </a:r>
          </a:p>
          <a:p>
            <a:pPr eaLnBrk="1" hangingPunct="1">
              <a:lnSpc>
                <a:spcPct val="80000"/>
              </a:lnSpc>
            </a:pPr>
            <a:r>
              <a:rPr lang="en" altLang="en-US" sz="2000"/>
              <a:t>Testosterone is synthesized from progesterone and dehydroepiandrosterone. In plasma, it is partially bound to globulin that binds sex hormones, i.e. for transport protein.</a:t>
            </a:r>
          </a:p>
          <a:p>
            <a:pPr eaLnBrk="1" hangingPunct="1">
              <a:lnSpc>
                <a:spcPct val="80000"/>
              </a:lnSpc>
            </a:pPr>
            <a:r>
              <a:rPr lang="en" altLang="en-US" sz="2000"/>
              <a:t>Testosterone is converted in most organs (eg the prostate) to dihydrotestosterone, which is the active form of the hormone.</a:t>
            </a:r>
          </a:p>
          <a:p>
            <a:pPr eaLnBrk="1" hangingPunct="1">
              <a:lnSpc>
                <a:spcPct val="80000"/>
              </a:lnSpc>
            </a:pPr>
            <a:r>
              <a:rPr lang="en" altLang="en-US" sz="2000"/>
              <a:t>Due to rapid metabolism in the liver, testosterone has a low bioavailability. It is given as an injection or skin patch.</a:t>
            </a:r>
            <a:endParaRPr lang="en-US" altLang="en-US" sz="2000"/>
          </a:p>
          <a:p>
            <a:pPr eaLnBrk="1" hangingPunct="1">
              <a:lnSpc>
                <a:spcPct val="80000"/>
              </a:lnSpc>
            </a:pPr>
            <a:r>
              <a:rPr lang="en" altLang="en-US" sz="2000"/>
              <a:t>Many androgens have been synthesized in an effort to increase the anabolic effect, without increasing the androgenic effect. Oxandrolone and stanozolol are examples of drugs that have shown a greater anabolic than androgenic effect in the laboratory. However, in vivo, in humans, all these so-called anabolic steroids have a full androgenic effect.</a:t>
            </a:r>
            <a:endParaRPr lang="en-US" altLang="en-US" sz="200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Rectangle 2">
            <a:extLst>
              <a:ext uri="{FF2B5EF4-FFF2-40B4-BE49-F238E27FC236}">
                <a16:creationId xmlns:a16="http://schemas.microsoft.com/office/drawing/2014/main" id="{D6C4ECAC-050C-25DB-9FB5-5F3A330DF6FB}"/>
              </a:ext>
            </a:extLst>
          </p:cNvPr>
          <p:cNvSpPr>
            <a:spLocks noGrp="1" noChangeArrowheads="1"/>
          </p:cNvSpPr>
          <p:nvPr>
            <p:ph type="title"/>
          </p:nvPr>
        </p:nvSpPr>
        <p:spPr/>
        <p:txBody>
          <a:bodyPr/>
          <a:lstStyle/>
          <a:p>
            <a:pPr eaLnBrk="1" hangingPunct="1"/>
            <a:r>
              <a:rPr lang="en" altLang="en-US"/>
              <a:t>Ovary</a:t>
            </a:r>
            <a:endParaRPr lang="en-US" altLang="en-US"/>
          </a:p>
        </p:txBody>
      </p:sp>
      <p:sp>
        <p:nvSpPr>
          <p:cNvPr id="3075" name="Rectangle 3">
            <a:extLst>
              <a:ext uri="{FF2B5EF4-FFF2-40B4-BE49-F238E27FC236}">
                <a16:creationId xmlns:a16="http://schemas.microsoft.com/office/drawing/2014/main" id="{A26B644C-660C-394B-B871-BE26D752B54C}"/>
              </a:ext>
            </a:extLst>
          </p:cNvPr>
          <p:cNvSpPr>
            <a:spLocks noGrp="1" noChangeArrowheads="1"/>
          </p:cNvSpPr>
          <p:nvPr>
            <p:ph type="body" idx="1"/>
          </p:nvPr>
        </p:nvSpPr>
        <p:spPr/>
        <p:txBody>
          <a:bodyPr/>
          <a:lstStyle/>
          <a:p>
            <a:pPr eaLnBrk="1" hangingPunct="1">
              <a:lnSpc>
                <a:spcPct val="90000"/>
              </a:lnSpc>
            </a:pPr>
            <a:r>
              <a:rPr lang="en" altLang="en-US" sz="2400"/>
              <a:t>When properly regulated by FSH and LH hormones from the pituitary gland, the menstrual cycle has the following elements:</a:t>
            </a:r>
          </a:p>
          <a:p>
            <a:pPr eaLnBrk="1" hangingPunct="1">
              <a:lnSpc>
                <a:spcPct val="90000"/>
              </a:lnSpc>
            </a:pPr>
            <a:r>
              <a:rPr lang="en" altLang="en-US" sz="2400"/>
              <a:t>The follicle in the ovary matures, secretes more and more estrogen, releases the egg, and then turns into a corpus luteum, which secretes progesterone.</a:t>
            </a:r>
          </a:p>
          <a:p>
            <a:pPr eaLnBrk="1" hangingPunct="1">
              <a:lnSpc>
                <a:spcPct val="90000"/>
              </a:lnSpc>
            </a:pPr>
            <a:r>
              <a:rPr lang="en" altLang="en-US" sz="2400"/>
              <a:t>If the egg is not fertilized or implanted, the corpus luteum degenerates and the endometrium sloughs off, because there is no longer enough estrogen and progesterone.</a:t>
            </a:r>
          </a:p>
          <a:p>
            <a:pPr eaLnBrk="1" hangingPunct="1">
              <a:lnSpc>
                <a:spcPct val="90000"/>
              </a:lnSpc>
            </a:pPr>
            <a:r>
              <a:rPr lang="en" altLang="en-US" sz="2400"/>
              <a:t>Both estrogen and progesterone bind to intracellular receptors. The resulting complex goes to the nucleus, where it regulates gene expression.</a:t>
            </a:r>
            <a:endParaRPr lang="en-US" altLang="en-US" sz="240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2">
            <a:extLst>
              <a:ext uri="{FF2B5EF4-FFF2-40B4-BE49-F238E27FC236}">
                <a16:creationId xmlns:a16="http://schemas.microsoft.com/office/drawing/2014/main" id="{610EC7D1-ADAD-D85A-6B58-56D8DF89888B}"/>
              </a:ext>
            </a:extLst>
          </p:cNvPr>
          <p:cNvSpPr>
            <a:spLocks noGrp="1" noChangeArrowheads="1"/>
          </p:cNvSpPr>
          <p:nvPr>
            <p:ph type="title"/>
          </p:nvPr>
        </p:nvSpPr>
        <p:spPr/>
        <p:txBody>
          <a:bodyPr/>
          <a:lstStyle/>
          <a:p>
            <a:pPr eaLnBrk="1" hangingPunct="1"/>
            <a:r>
              <a:rPr lang="en" altLang="en-US" sz="4000"/>
              <a:t>Mechanism of action and effects of androgens</a:t>
            </a:r>
            <a:endParaRPr lang="en-US" altLang="en-US" sz="4000"/>
          </a:p>
        </p:txBody>
      </p:sp>
      <p:sp>
        <p:nvSpPr>
          <p:cNvPr id="21507" name="Rectangle 3">
            <a:extLst>
              <a:ext uri="{FF2B5EF4-FFF2-40B4-BE49-F238E27FC236}">
                <a16:creationId xmlns:a16="http://schemas.microsoft.com/office/drawing/2014/main" id="{C2C95227-87F7-F6A0-58BB-EAADFB83C0E2}"/>
              </a:ext>
            </a:extLst>
          </p:cNvPr>
          <p:cNvSpPr>
            <a:spLocks noGrp="1" noChangeArrowheads="1"/>
          </p:cNvSpPr>
          <p:nvPr>
            <p:ph type="body" idx="1"/>
          </p:nvPr>
        </p:nvSpPr>
        <p:spPr/>
        <p:txBody>
          <a:bodyPr/>
          <a:lstStyle/>
          <a:p>
            <a:pPr eaLnBrk="1" hangingPunct="1">
              <a:lnSpc>
                <a:spcPct val="80000"/>
              </a:lnSpc>
            </a:pPr>
            <a:r>
              <a:rPr lang="en" altLang="en-US" sz="2000" b="1"/>
              <a:t>Mechanism of action : Androgens </a:t>
            </a:r>
            <a:r>
              <a:rPr lang="en" altLang="en-US" sz="2000"/>
              <a:t>enter the cytoplasm, bind to the receptor in the cytoplasm; the drug-receptor complex enters the nucleus and regulates the expression of some genes there.</a:t>
            </a:r>
            <a:endParaRPr lang="en-US" altLang="en-US" sz="2000"/>
          </a:p>
          <a:p>
            <a:pPr eaLnBrk="1" hangingPunct="1">
              <a:lnSpc>
                <a:spcPct val="80000"/>
              </a:lnSpc>
            </a:pPr>
            <a:r>
              <a:rPr lang="en" altLang="en-US" sz="2000" b="1"/>
              <a:t>Effects : </a:t>
            </a:r>
            <a:r>
              <a:rPr lang="en" altLang="en-US" sz="2000"/>
              <a:t>Testosterone is necessary for the normal development of the male fetus and child, and is responsible for major changes in males during puberty (penis, larynx, skeleton growth, development of facial, armpit and pubic hair, skin pigmentation, increase in muscle mass).</a:t>
            </a:r>
          </a:p>
          <a:p>
            <a:pPr eaLnBrk="1" hangingPunct="1">
              <a:lnSpc>
                <a:spcPct val="80000"/>
              </a:lnSpc>
            </a:pPr>
            <a:r>
              <a:rPr lang="en" altLang="en-US" sz="2000"/>
              <a:t>After puberty, testosterone maintains secondary sexual characteristics, fertility and libido. It also causes male pattern baldness.</a:t>
            </a:r>
            <a:endParaRPr lang="en-US" altLang="en-US" sz="2000"/>
          </a:p>
          <a:p>
            <a:pPr eaLnBrk="1" hangingPunct="1">
              <a:lnSpc>
                <a:spcPct val="80000"/>
              </a:lnSpc>
            </a:pPr>
            <a:r>
              <a:rPr lang="en" altLang="en-US" sz="2000"/>
              <a:t>Due to their anabolic action, androgens increase the size and strength of muscles, and increase the number of erythrocytes. The nitrogen balance becomes positive. It also helps maintain normal bone density.</a:t>
            </a:r>
            <a:endParaRPr lang="en-US" altLang="en-US" sz="2000"/>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2">
            <a:extLst>
              <a:ext uri="{FF2B5EF4-FFF2-40B4-BE49-F238E27FC236}">
                <a16:creationId xmlns:a16="http://schemas.microsoft.com/office/drawing/2014/main" id="{F9141590-AE99-8814-61A4-EEAEC03ED4F0}"/>
              </a:ext>
            </a:extLst>
          </p:cNvPr>
          <p:cNvSpPr>
            <a:spLocks noGrp="1" noChangeArrowheads="1"/>
          </p:cNvSpPr>
          <p:nvPr>
            <p:ph type="title"/>
          </p:nvPr>
        </p:nvSpPr>
        <p:spPr/>
        <p:txBody>
          <a:bodyPr/>
          <a:lstStyle/>
          <a:p>
            <a:pPr eaLnBrk="1" hangingPunct="1"/>
            <a:r>
              <a:rPr lang="en" altLang="en-US" sz="4000"/>
              <a:t>Indications and side effects of androgens</a:t>
            </a:r>
            <a:endParaRPr lang="en-US" altLang="en-US" sz="4000"/>
          </a:p>
        </p:txBody>
      </p:sp>
      <p:sp>
        <p:nvSpPr>
          <p:cNvPr id="22531" name="Rectangle 3">
            <a:extLst>
              <a:ext uri="{FF2B5EF4-FFF2-40B4-BE49-F238E27FC236}">
                <a16:creationId xmlns:a16="http://schemas.microsoft.com/office/drawing/2014/main" id="{2401FE98-31D6-A27C-85D7-6645E559B1D3}"/>
              </a:ext>
            </a:extLst>
          </p:cNvPr>
          <p:cNvSpPr>
            <a:spLocks noGrp="1" noChangeArrowheads="1"/>
          </p:cNvSpPr>
          <p:nvPr>
            <p:ph type="body" idx="1"/>
          </p:nvPr>
        </p:nvSpPr>
        <p:spPr/>
        <p:txBody>
          <a:bodyPr/>
          <a:lstStyle/>
          <a:p>
            <a:pPr eaLnBrk="1" hangingPunct="1">
              <a:lnSpc>
                <a:spcPct val="90000"/>
              </a:lnSpc>
            </a:pPr>
            <a:r>
              <a:rPr lang="en" altLang="en-US" sz="2400" b="1"/>
              <a:t>Indications: </a:t>
            </a:r>
            <a:r>
              <a:rPr lang="en" altLang="en-US" sz="2400"/>
              <a:t>Hormone compensation for hypogonadism. In some types of anemia, they are used to increase the number of erythrocytes, and in cachectic patients to increase muscle mass. Athletes abuse them.</a:t>
            </a:r>
            <a:endParaRPr lang="en-US" altLang="en-US" sz="2400" b="1"/>
          </a:p>
          <a:p>
            <a:pPr eaLnBrk="1" hangingPunct="1">
              <a:lnSpc>
                <a:spcPct val="90000"/>
              </a:lnSpc>
            </a:pPr>
            <a:r>
              <a:rPr lang="en" altLang="en-US" sz="2400" b="1"/>
              <a:t>Side effects : </a:t>
            </a:r>
            <a:r>
              <a:rPr lang="en" altLang="en-US" sz="2400"/>
              <a:t>In women, they cause virilization. Paradoxically, excessive doses in men cause feminization (gynaecomastia, reduction of testicles, infertility), due to inhibition of the pituitary gland and conversion to estrogens.</a:t>
            </a:r>
          </a:p>
          <a:p>
            <a:pPr lvl="1" eaLnBrk="1" hangingPunct="1">
              <a:lnSpc>
                <a:spcPct val="90000"/>
              </a:lnSpc>
            </a:pPr>
            <a:r>
              <a:rPr lang="en" altLang="en-US" sz="2000"/>
              <a:t>High doses cause hostility and aggression. They can also cause cholestatic jaundice, increased liver enzyme levels, and rarely hepatocellular carcinoma.</a:t>
            </a:r>
            <a:endParaRPr lang="en-US" altLang="en-US" sz="2000"/>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54" name="Rectangle 2">
            <a:extLst>
              <a:ext uri="{FF2B5EF4-FFF2-40B4-BE49-F238E27FC236}">
                <a16:creationId xmlns:a16="http://schemas.microsoft.com/office/drawing/2014/main" id="{59458C2B-68D5-3E3E-A27F-99E2C69B384D}"/>
              </a:ext>
            </a:extLst>
          </p:cNvPr>
          <p:cNvSpPr>
            <a:spLocks noGrp="1" noChangeArrowheads="1"/>
          </p:cNvSpPr>
          <p:nvPr>
            <p:ph type="title"/>
          </p:nvPr>
        </p:nvSpPr>
        <p:spPr/>
        <p:txBody>
          <a:bodyPr/>
          <a:lstStyle/>
          <a:p>
            <a:pPr eaLnBrk="1" hangingPunct="1"/>
            <a:r>
              <a:rPr lang="en" altLang="en-US"/>
              <a:t>Antiandrogens</a:t>
            </a:r>
            <a:endParaRPr lang="en-US" altLang="en-US"/>
          </a:p>
        </p:txBody>
      </p:sp>
      <p:sp>
        <p:nvSpPr>
          <p:cNvPr id="23555" name="Rectangle 3">
            <a:extLst>
              <a:ext uri="{FF2B5EF4-FFF2-40B4-BE49-F238E27FC236}">
                <a16:creationId xmlns:a16="http://schemas.microsoft.com/office/drawing/2014/main" id="{6B58A5BF-F8DB-064A-A799-E50EDD293CA4}"/>
              </a:ext>
            </a:extLst>
          </p:cNvPr>
          <p:cNvSpPr>
            <a:spLocks noGrp="1" noChangeArrowheads="1"/>
          </p:cNvSpPr>
          <p:nvPr>
            <p:ph type="body" idx="1"/>
          </p:nvPr>
        </p:nvSpPr>
        <p:spPr/>
        <p:txBody>
          <a:bodyPr/>
          <a:lstStyle/>
          <a:p>
            <a:pPr eaLnBrk="1" hangingPunct="1">
              <a:lnSpc>
                <a:spcPct val="90000"/>
              </a:lnSpc>
            </a:pPr>
            <a:r>
              <a:rPr lang="en" altLang="en-US" sz="2400"/>
              <a:t>Reducing the androgenic effect is an important method of therapy for both benign and malignant prostate disease, premature puberty, alopecia and hirsutism.</a:t>
            </a:r>
            <a:endParaRPr lang="en-US" altLang="en-US" sz="2400" b="1"/>
          </a:p>
          <a:p>
            <a:pPr eaLnBrk="1" hangingPunct="1">
              <a:lnSpc>
                <a:spcPct val="90000"/>
              </a:lnSpc>
            </a:pPr>
            <a:r>
              <a:rPr lang="en" altLang="en-US" sz="2400" b="1"/>
              <a:t>A. Receptor inhibitors : Flutamide </a:t>
            </a:r>
            <a:r>
              <a:rPr lang="en" altLang="en-US" sz="2400"/>
              <a:t>and similar drugs are nonsteroidal compounds that act as competitive androgen receptor antagonists. They are used to reduce the effects of endogenous hormones in prostate cancer. </a:t>
            </a:r>
            <a:r>
              <a:rPr lang="en" altLang="en-US" sz="2400" b="1"/>
              <a:t>Cyproterone </a:t>
            </a:r>
            <a:r>
              <a:rPr lang="en" altLang="en-US" sz="2400"/>
              <a:t>is a steroid with the same action. It also has a progestogenic effect, which inhibits the release of LH in the pituitary gland. It is used to treat hirsutism. </a:t>
            </a:r>
            <a:r>
              <a:rPr lang="en" altLang="en-US" sz="2400" b="1"/>
              <a:t>Spironolactone , </a:t>
            </a:r>
            <a:r>
              <a:rPr lang="en" altLang="en-US" sz="2400"/>
              <a:t>a potassium-sparing diuretic, also inhibits androgen receptors and is used to treat hirsutism.</a:t>
            </a:r>
            <a:endParaRPr lang="en-US" altLang="en-US" sz="2400"/>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78" name="Rectangle 2">
            <a:extLst>
              <a:ext uri="{FF2B5EF4-FFF2-40B4-BE49-F238E27FC236}">
                <a16:creationId xmlns:a16="http://schemas.microsoft.com/office/drawing/2014/main" id="{4F17358A-3DD4-FFA3-911F-8BD7FB6D1B15}"/>
              </a:ext>
            </a:extLst>
          </p:cNvPr>
          <p:cNvSpPr>
            <a:spLocks noGrp="1" noChangeArrowheads="1"/>
          </p:cNvSpPr>
          <p:nvPr>
            <p:ph type="title"/>
          </p:nvPr>
        </p:nvSpPr>
        <p:spPr/>
        <p:txBody>
          <a:bodyPr/>
          <a:lstStyle/>
          <a:p>
            <a:pPr eaLnBrk="1" hangingPunct="1"/>
            <a:r>
              <a:rPr lang="en" altLang="en-US">
                <a:solidFill>
                  <a:schemeClr val="tx1"/>
                </a:solidFill>
              </a:rPr>
              <a:t>Antiandrogens</a:t>
            </a:r>
            <a:endParaRPr lang="en-US" altLang="en-US">
              <a:solidFill>
                <a:schemeClr val="tx1"/>
              </a:solidFill>
            </a:endParaRPr>
          </a:p>
        </p:txBody>
      </p:sp>
      <p:sp>
        <p:nvSpPr>
          <p:cNvPr id="24579" name="Rectangle 3">
            <a:extLst>
              <a:ext uri="{FF2B5EF4-FFF2-40B4-BE49-F238E27FC236}">
                <a16:creationId xmlns:a16="http://schemas.microsoft.com/office/drawing/2014/main" id="{10EE499B-6A7C-6C7D-8EFF-0C5A781C9E0B}"/>
              </a:ext>
            </a:extLst>
          </p:cNvPr>
          <p:cNvSpPr>
            <a:spLocks noGrp="1" noChangeArrowheads="1"/>
          </p:cNvSpPr>
          <p:nvPr>
            <p:ph type="body" idx="1"/>
          </p:nvPr>
        </p:nvSpPr>
        <p:spPr/>
        <p:txBody>
          <a:bodyPr/>
          <a:lstStyle/>
          <a:p>
            <a:pPr eaLnBrk="1" hangingPunct="1">
              <a:lnSpc>
                <a:spcPct val="80000"/>
              </a:lnSpc>
            </a:pPr>
            <a:r>
              <a:rPr lang="en" altLang="en-US" sz="1800" b="1" dirty="0"/>
              <a:t>Gonadotropin-releasing hormone analogues : </a:t>
            </a:r>
            <a:r>
              <a:rPr lang="en" altLang="en-US" sz="1800" dirty="0"/>
              <a:t>Long-acting analogues such as leuprolide reduce the release of gonadotropin and thus testosterone. It is used together with flutamide in the treatment of prostate cancer.</a:t>
            </a:r>
            <a:endParaRPr lang="en-US" altLang="en-US" sz="1800" b="1" dirty="0"/>
          </a:p>
          <a:p>
            <a:pPr eaLnBrk="1" hangingPunct="1">
              <a:lnSpc>
                <a:spcPct val="80000"/>
              </a:lnSpc>
            </a:pPr>
            <a:r>
              <a:rPr lang="en" altLang="en-US" sz="1800" b="1" dirty="0"/>
              <a:t>Inhibitors of 5-alpha reductase : Finasteride is a drug that blocks 5-alpha reductase, and thus the conversion of testosterone into the active form of dihydrotestosterone. </a:t>
            </a:r>
            <a:r>
              <a:rPr lang="en" altLang="en-US" sz="1800" dirty="0"/>
              <a:t>Because the hair follicle and prostate cells depend on dihydrotestosterone, finasteride is used to treat alopecia and benign prostatic hypertrophy.</a:t>
            </a:r>
            <a:endParaRPr lang="en-US" altLang="en-US" sz="1800" b="1" dirty="0"/>
          </a:p>
          <a:p>
            <a:pPr eaLnBrk="1" hangingPunct="1">
              <a:lnSpc>
                <a:spcPct val="80000"/>
              </a:lnSpc>
            </a:pPr>
            <a:r>
              <a:rPr lang="en" altLang="en-US" sz="1800" b="1" dirty="0"/>
              <a:t>Combined oral contraceptives : </a:t>
            </a:r>
            <a:r>
              <a:rPr lang="en" altLang="en-US" sz="1800" dirty="0"/>
              <a:t>They have an antiandrogenic effect when used in women with hirsutism due to increased androgen production. Estrogens increase the globulin that binds sex hormones in the blood, which reduces the concentration of free androgen in the blood.</a:t>
            </a:r>
            <a:endParaRPr lang="en-US" altLang="en-US" sz="1800" b="1" dirty="0"/>
          </a:p>
          <a:p>
            <a:pPr eaLnBrk="1" hangingPunct="1">
              <a:lnSpc>
                <a:spcPct val="80000"/>
              </a:lnSpc>
            </a:pPr>
            <a:r>
              <a:rPr lang="en" altLang="en-US" sz="1800" b="1" dirty="0"/>
              <a:t>Inhibitors of steroid synthesis : Ketoconazole , an antifungal drug, </a:t>
            </a:r>
            <a:r>
              <a:rPr lang="en" altLang="en-US" sz="1800" dirty="0"/>
              <a:t>inhibits steroid synthesis in the adrenal gland and gonads. It is used to suppress the secretion of adrenal steroids in people with metastatic tumors whose growth depends on steroids.</a:t>
            </a:r>
            <a:endParaRPr lang="en-US" altLang="en-US" sz="1800"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2" name="Rectangle 2">
            <a:extLst>
              <a:ext uri="{FF2B5EF4-FFF2-40B4-BE49-F238E27FC236}">
                <a16:creationId xmlns:a16="http://schemas.microsoft.com/office/drawing/2014/main" id="{B80A189D-12B0-1D64-CBA7-A37FC0A4B94E}"/>
              </a:ext>
            </a:extLst>
          </p:cNvPr>
          <p:cNvSpPr>
            <a:spLocks noGrp="1" noChangeArrowheads="1"/>
          </p:cNvSpPr>
          <p:nvPr>
            <p:ph type="title"/>
          </p:nvPr>
        </p:nvSpPr>
        <p:spPr/>
        <p:txBody>
          <a:bodyPr/>
          <a:lstStyle/>
          <a:p>
            <a:pPr eaLnBrk="1" hangingPunct="1"/>
            <a:r>
              <a:rPr lang="en" altLang="en-US"/>
              <a:t>Connecting knowledge</a:t>
            </a:r>
            <a:endParaRPr lang="en-US" altLang="en-US"/>
          </a:p>
        </p:txBody>
      </p:sp>
      <p:sp>
        <p:nvSpPr>
          <p:cNvPr id="25603" name="Rectangle 3">
            <a:extLst>
              <a:ext uri="{FF2B5EF4-FFF2-40B4-BE49-F238E27FC236}">
                <a16:creationId xmlns:a16="http://schemas.microsoft.com/office/drawing/2014/main" id="{C1D18F26-55E2-C2CB-EF76-3CD3EA1D5141}"/>
              </a:ext>
            </a:extLst>
          </p:cNvPr>
          <p:cNvSpPr>
            <a:spLocks noGrp="1" noChangeArrowheads="1"/>
          </p:cNvSpPr>
          <p:nvPr>
            <p:ph type="body" idx="1"/>
          </p:nvPr>
        </p:nvSpPr>
        <p:spPr/>
        <p:txBody>
          <a:bodyPr/>
          <a:lstStyle/>
          <a:p>
            <a:pPr marL="609600" indent="-609600" eaLnBrk="1" hangingPunct="1">
              <a:lnSpc>
                <a:spcPct val="90000"/>
              </a:lnSpc>
            </a:pPr>
            <a:r>
              <a:rPr lang="en" altLang="en-US" sz="2400"/>
              <a:t>Gonadal hormones and their derivatives are metabolized primarily through cytochrome P450 3A4 (CYP3A4) . Drugs that induce these enzymes are: </a:t>
            </a:r>
            <a:r>
              <a:rPr lang="en" altLang="en-US" sz="2400" b="1" u="sng"/>
              <a:t>barbiturates, carbamazepine, corticosteroids, griseofulvin, nelfinavir, phenytoin, pioglitazone, rifampicin, rifabutin, St. John's wort extract.</a:t>
            </a:r>
          </a:p>
          <a:p>
            <a:pPr marL="609600" indent="-609600" eaLnBrk="1" hangingPunct="1">
              <a:lnSpc>
                <a:spcPct val="90000"/>
              </a:lnSpc>
            </a:pPr>
            <a:r>
              <a:rPr lang="en" altLang="en-US" sz="2400"/>
              <a:t>All the mentioned drugs can reduce the effectiveness of oral contraceptives.</a:t>
            </a:r>
          </a:p>
          <a:p>
            <a:pPr marL="609600" indent="-609600" eaLnBrk="1" hangingPunct="1">
              <a:lnSpc>
                <a:spcPct val="90000"/>
              </a:lnSpc>
            </a:pPr>
            <a:r>
              <a:rPr lang="en" altLang="en-US" sz="2400"/>
              <a:t>The patient who uses these drugs and oral contraceptives at the same time should be warned to use mechanical contraceptives during that period, or to choose a contraceptive with a higher dose of estrogen.</a:t>
            </a:r>
            <a:endParaRPr lang="en-US" altLang="en-US" sz="240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a:extLst>
              <a:ext uri="{FF2B5EF4-FFF2-40B4-BE49-F238E27FC236}">
                <a16:creationId xmlns:a16="http://schemas.microsoft.com/office/drawing/2014/main" id="{6F4C4457-5A2E-D90E-5B2F-F2CD53D77564}"/>
              </a:ext>
            </a:extLst>
          </p:cNvPr>
          <p:cNvSpPr>
            <a:spLocks noGrp="1" noChangeArrowheads="1"/>
          </p:cNvSpPr>
          <p:nvPr>
            <p:ph type="title"/>
          </p:nvPr>
        </p:nvSpPr>
        <p:spPr/>
        <p:txBody>
          <a:bodyPr/>
          <a:lstStyle/>
          <a:p>
            <a:pPr eaLnBrk="1" hangingPunct="1"/>
            <a:r>
              <a:rPr lang="en" altLang="en-US"/>
              <a:t>Distribution of sex hormones</a:t>
            </a:r>
            <a:endParaRPr lang="en-US" altLang="en-US"/>
          </a:p>
        </p:txBody>
      </p:sp>
      <p:sp>
        <p:nvSpPr>
          <p:cNvPr id="4099" name="Rectangle 3">
            <a:extLst>
              <a:ext uri="{FF2B5EF4-FFF2-40B4-BE49-F238E27FC236}">
                <a16:creationId xmlns:a16="http://schemas.microsoft.com/office/drawing/2014/main" id="{1248DC25-0C1D-AF26-56A4-87B83A7CFEBC}"/>
              </a:ext>
            </a:extLst>
          </p:cNvPr>
          <p:cNvSpPr>
            <a:spLocks noGrp="1" noChangeArrowheads="1"/>
          </p:cNvSpPr>
          <p:nvPr>
            <p:ph type="body" idx="1"/>
          </p:nvPr>
        </p:nvSpPr>
        <p:spPr>
          <a:xfrm>
            <a:off x="457200" y="1600200"/>
            <a:ext cx="8229600" cy="5068888"/>
          </a:xfrm>
        </p:spPr>
        <p:txBody>
          <a:bodyPr/>
          <a:lstStyle/>
          <a:p>
            <a:pPr eaLnBrk="1" hangingPunct="1">
              <a:lnSpc>
                <a:spcPct val="80000"/>
              </a:lnSpc>
            </a:pPr>
            <a:r>
              <a:rPr lang="en" altLang="en-US" sz="2400"/>
              <a:t>Sex hormones include ovarian steroids (estrogens and progestins) and testicles (mainly testosterone).</a:t>
            </a:r>
          </a:p>
          <a:p>
            <a:pPr eaLnBrk="1" hangingPunct="1">
              <a:lnSpc>
                <a:spcPct val="80000"/>
              </a:lnSpc>
            </a:pPr>
            <a:r>
              <a:rPr lang="en" altLang="en-US" sz="2400"/>
              <a:t>A large number of estrogens and progestins have been synthesized, which according to their action can be:</a:t>
            </a:r>
          </a:p>
          <a:p>
            <a:pPr lvl="1" eaLnBrk="1" hangingPunct="1">
              <a:lnSpc>
                <a:spcPct val="80000"/>
              </a:lnSpc>
            </a:pPr>
            <a:r>
              <a:rPr lang="en" altLang="en-US" sz="2000"/>
              <a:t>agonists</a:t>
            </a:r>
          </a:p>
          <a:p>
            <a:pPr lvl="1" eaLnBrk="1" hangingPunct="1">
              <a:lnSpc>
                <a:spcPct val="80000"/>
              </a:lnSpc>
            </a:pPr>
            <a:r>
              <a:rPr lang="en" altLang="en-US" sz="2000"/>
              <a:t>partial agonists</a:t>
            </a:r>
          </a:p>
          <a:p>
            <a:pPr lvl="1" eaLnBrk="1" hangingPunct="1">
              <a:lnSpc>
                <a:spcPct val="80000"/>
              </a:lnSpc>
            </a:pPr>
            <a:r>
              <a:rPr lang="en" altLang="en-US" sz="2000"/>
              <a:t>antagonists</a:t>
            </a:r>
          </a:p>
          <a:p>
            <a:pPr lvl="1" eaLnBrk="1" hangingPunct="1">
              <a:lnSpc>
                <a:spcPct val="80000"/>
              </a:lnSpc>
            </a:pPr>
            <a:r>
              <a:rPr lang="en" altLang="en-US" sz="2000"/>
              <a:t>drugs with a mixed effect (agonists in some tissues and antagonists in others); a special group consists of drugs with a mixed estrogenic effect - selective estrogen receptor modulators</a:t>
            </a:r>
          </a:p>
          <a:p>
            <a:pPr eaLnBrk="1" hangingPunct="1">
              <a:lnSpc>
                <a:spcPct val="80000"/>
              </a:lnSpc>
            </a:pPr>
            <a:r>
              <a:rPr lang="en" altLang="en-US" sz="2400"/>
              <a:t>Synthetic androgens</a:t>
            </a:r>
          </a:p>
          <a:p>
            <a:pPr eaLnBrk="1" hangingPunct="1">
              <a:lnSpc>
                <a:spcPct val="80000"/>
              </a:lnSpc>
            </a:pPr>
            <a:r>
              <a:rPr lang="en" altLang="en-US" sz="2400"/>
              <a:t>Antiandrogens (used to treat prostate cancer, benign prostatic hyperplasia and hirsutism)</a:t>
            </a:r>
            <a:endParaRPr lang="en-US" altLang="en-US" sz="2400"/>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D284C3B4-F41A-10A1-341C-82DB098AFC44}"/>
              </a:ext>
            </a:extLst>
          </p:cNvPr>
          <p:cNvSpPr>
            <a:spLocks noGrp="1" noChangeArrowheads="1"/>
          </p:cNvSpPr>
          <p:nvPr>
            <p:ph type="title"/>
          </p:nvPr>
        </p:nvSpPr>
        <p:spPr/>
        <p:txBody>
          <a:bodyPr/>
          <a:lstStyle/>
          <a:p>
            <a:pPr eaLnBrk="1" hangingPunct="1"/>
            <a:r>
              <a:rPr lang="en" altLang="en-US"/>
              <a:t>Estradiol</a:t>
            </a:r>
            <a:endParaRPr lang="en-US" altLang="en-US"/>
          </a:p>
        </p:txBody>
      </p:sp>
      <p:sp>
        <p:nvSpPr>
          <p:cNvPr id="5123" name="Rectangle 3">
            <a:extLst>
              <a:ext uri="{FF2B5EF4-FFF2-40B4-BE49-F238E27FC236}">
                <a16:creationId xmlns:a16="http://schemas.microsoft.com/office/drawing/2014/main" id="{B3C3E981-D6D6-ECBD-2C73-DF8040F10640}"/>
              </a:ext>
            </a:extLst>
          </p:cNvPr>
          <p:cNvSpPr>
            <a:spLocks noGrp="1" noChangeArrowheads="1"/>
          </p:cNvSpPr>
          <p:nvPr>
            <p:ph type="body" idx="1"/>
          </p:nvPr>
        </p:nvSpPr>
        <p:spPr/>
        <p:txBody>
          <a:bodyPr/>
          <a:lstStyle/>
          <a:p>
            <a:pPr eaLnBrk="1" hangingPunct="1">
              <a:lnSpc>
                <a:spcPct val="90000"/>
              </a:lnSpc>
            </a:pPr>
            <a:r>
              <a:rPr lang="en" altLang="en-US" sz="2400"/>
              <a:t>The main ovarian estrogen is estradiol.</a:t>
            </a:r>
          </a:p>
          <a:p>
            <a:pPr eaLnBrk="1" hangingPunct="1">
              <a:lnSpc>
                <a:spcPct val="90000"/>
              </a:lnSpc>
            </a:pPr>
            <a:r>
              <a:rPr lang="en" altLang="en-US" sz="2400"/>
              <a:t>It has low bioavailability, but can be administered orally in a special micronized form.</a:t>
            </a:r>
          </a:p>
          <a:p>
            <a:pPr eaLnBrk="1" hangingPunct="1">
              <a:lnSpc>
                <a:spcPct val="90000"/>
              </a:lnSpc>
            </a:pPr>
            <a:r>
              <a:rPr lang="en" altLang="en-US" sz="2400"/>
              <a:t>Estradiol can also be administered via a skin patch, vaginal cream, intramuscular injection.</a:t>
            </a:r>
          </a:p>
          <a:p>
            <a:pPr eaLnBrk="1" hangingPunct="1">
              <a:lnSpc>
                <a:spcPct val="90000"/>
              </a:lnSpc>
            </a:pPr>
            <a:r>
              <a:rPr lang="en" altLang="en-US" sz="2400"/>
              <a:t>A mixture of conjugated estrogens from biological sources is used orally.</a:t>
            </a:r>
          </a:p>
          <a:p>
            <a:pPr eaLnBrk="1" hangingPunct="1">
              <a:lnSpc>
                <a:spcPct val="90000"/>
              </a:lnSpc>
            </a:pPr>
            <a:r>
              <a:rPr lang="en" altLang="en-US" sz="2400"/>
              <a:t>Synthetic estrogens with high bioavailability (eg, ethinyl estradiol, mestranol) are used in oral contraceptives.</a:t>
            </a:r>
            <a:endParaRPr lang="en-US" altLang="en-US" sz="240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a:extLst>
              <a:ext uri="{FF2B5EF4-FFF2-40B4-BE49-F238E27FC236}">
                <a16:creationId xmlns:a16="http://schemas.microsoft.com/office/drawing/2014/main" id="{B29F9537-C0F1-C1A5-86D7-3CABAC61CC67}"/>
              </a:ext>
            </a:extLst>
          </p:cNvPr>
          <p:cNvSpPr>
            <a:spLocks noGrp="1" noChangeArrowheads="1"/>
          </p:cNvSpPr>
          <p:nvPr>
            <p:ph type="title"/>
          </p:nvPr>
        </p:nvSpPr>
        <p:spPr/>
        <p:txBody>
          <a:bodyPr/>
          <a:lstStyle/>
          <a:p>
            <a:pPr eaLnBrk="1" hangingPunct="1"/>
            <a:r>
              <a:rPr lang="en" altLang="en-US"/>
              <a:t>Estrogen effects</a:t>
            </a:r>
            <a:endParaRPr lang="en-US" altLang="en-US"/>
          </a:p>
        </p:txBody>
      </p:sp>
      <p:sp>
        <p:nvSpPr>
          <p:cNvPr id="6147" name="Rectangle 3">
            <a:extLst>
              <a:ext uri="{FF2B5EF4-FFF2-40B4-BE49-F238E27FC236}">
                <a16:creationId xmlns:a16="http://schemas.microsoft.com/office/drawing/2014/main" id="{344C94EC-FDA7-915B-5B46-F51D22D0E84C}"/>
              </a:ext>
            </a:extLst>
          </p:cNvPr>
          <p:cNvSpPr>
            <a:spLocks noGrp="1" noChangeArrowheads="1"/>
          </p:cNvSpPr>
          <p:nvPr>
            <p:ph type="body" idx="1"/>
          </p:nvPr>
        </p:nvSpPr>
        <p:spPr/>
        <p:txBody>
          <a:bodyPr/>
          <a:lstStyle/>
          <a:p>
            <a:pPr eaLnBrk="1" hangingPunct="1">
              <a:lnSpc>
                <a:spcPct val="90000"/>
              </a:lnSpc>
            </a:pPr>
            <a:r>
              <a:rPr lang="en" altLang="en-US" sz="2400" b="1"/>
              <a:t>Estrogen is essential for normal sexual development.</a:t>
            </a:r>
          </a:p>
          <a:p>
            <a:pPr eaLnBrk="1" hangingPunct="1">
              <a:lnSpc>
                <a:spcPct val="90000"/>
              </a:lnSpc>
            </a:pPr>
            <a:r>
              <a:rPr lang="en" altLang="en-US" sz="2400" b="1"/>
              <a:t>It enables the growth of the vagina, uterus and fallopian tubes in childhood, and in puberty it enables the appearance of secondary sexual characteristics and rapid growth.</a:t>
            </a:r>
          </a:p>
          <a:p>
            <a:pPr eaLnBrk="1" hangingPunct="1">
              <a:lnSpc>
                <a:spcPct val="90000"/>
              </a:lnSpc>
            </a:pPr>
            <a:r>
              <a:rPr lang="en" altLang="en-US" sz="2400"/>
              <a:t>Metabolic effects: increases serum protein level, reduces bone resorption.</a:t>
            </a:r>
          </a:p>
          <a:p>
            <a:pPr eaLnBrk="1" hangingPunct="1">
              <a:lnSpc>
                <a:spcPct val="90000"/>
              </a:lnSpc>
            </a:pPr>
            <a:r>
              <a:rPr lang="en" altLang="en-US" sz="2400"/>
              <a:t>It increases blood coagulability and plasma triglyceride levels, while reducing LDL cholesterol.</a:t>
            </a:r>
          </a:p>
          <a:p>
            <a:pPr eaLnBrk="1" hangingPunct="1">
              <a:lnSpc>
                <a:spcPct val="90000"/>
              </a:lnSpc>
            </a:pPr>
            <a:r>
              <a:rPr lang="en" altLang="en-US" sz="2400"/>
              <a:t>Through a negative feedback loop, it suppresses the secretion of FSH from the pituitary gland. </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a:extLst>
              <a:ext uri="{FF2B5EF4-FFF2-40B4-BE49-F238E27FC236}">
                <a16:creationId xmlns:a16="http://schemas.microsoft.com/office/drawing/2014/main" id="{521E469C-67DE-B1C8-1326-50A3A98BF59F}"/>
              </a:ext>
            </a:extLst>
          </p:cNvPr>
          <p:cNvSpPr>
            <a:spLocks noGrp="1" noChangeArrowheads="1"/>
          </p:cNvSpPr>
          <p:nvPr>
            <p:ph type="title"/>
          </p:nvPr>
        </p:nvSpPr>
        <p:spPr/>
        <p:txBody>
          <a:bodyPr/>
          <a:lstStyle/>
          <a:p>
            <a:pPr eaLnBrk="1" hangingPunct="1"/>
            <a:r>
              <a:rPr lang="en" altLang="en-US" sz="4000"/>
              <a:t>Indications for the use of estrogen</a:t>
            </a:r>
            <a:endParaRPr lang="en-US" altLang="en-US" sz="4000"/>
          </a:p>
        </p:txBody>
      </p:sp>
      <p:sp>
        <p:nvSpPr>
          <p:cNvPr id="7171" name="Rectangle 3">
            <a:extLst>
              <a:ext uri="{FF2B5EF4-FFF2-40B4-BE49-F238E27FC236}">
                <a16:creationId xmlns:a16="http://schemas.microsoft.com/office/drawing/2014/main" id="{8259D949-4A2D-E94B-150A-B15DE0B180AE}"/>
              </a:ext>
            </a:extLst>
          </p:cNvPr>
          <p:cNvSpPr>
            <a:spLocks noGrp="1" noChangeArrowheads="1"/>
          </p:cNvSpPr>
          <p:nvPr>
            <p:ph type="body" idx="1"/>
          </p:nvPr>
        </p:nvSpPr>
        <p:spPr/>
        <p:txBody>
          <a:bodyPr/>
          <a:lstStyle/>
          <a:p>
            <a:pPr eaLnBrk="1" hangingPunct="1">
              <a:lnSpc>
                <a:spcPct val="90000"/>
              </a:lnSpc>
            </a:pPr>
            <a:r>
              <a:rPr lang="en" altLang="en-US"/>
              <a:t>treatment of primary hypogonadism in young women</a:t>
            </a:r>
          </a:p>
          <a:p>
            <a:pPr eaLnBrk="1" hangingPunct="1">
              <a:lnSpc>
                <a:spcPct val="90000"/>
              </a:lnSpc>
            </a:pPr>
            <a:r>
              <a:rPr lang="en" altLang="en-US"/>
              <a:t>hormone replacement in menopause; estrogen reduces hot flashes and atrophy of the urogenital tract. It also prevents the development of osteoporosis, reduces the risk of coronary heart disease, memory loss and the onset of Alzheimer's disease.</a:t>
            </a:r>
          </a:p>
          <a:p>
            <a:pPr eaLnBrk="1" hangingPunct="1">
              <a:lnSpc>
                <a:spcPct val="90000"/>
              </a:lnSpc>
            </a:pPr>
            <a:r>
              <a:rPr lang="en" altLang="en-US"/>
              <a:t>oral contraception</a:t>
            </a:r>
            <a:endParaRPr lang="en-US" altLang="en-US"/>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a:extLst>
              <a:ext uri="{FF2B5EF4-FFF2-40B4-BE49-F238E27FC236}">
                <a16:creationId xmlns:a16="http://schemas.microsoft.com/office/drawing/2014/main" id="{D47F53D5-0EEA-776B-F5F7-A93E38F62F1A}"/>
              </a:ext>
            </a:extLst>
          </p:cNvPr>
          <p:cNvSpPr>
            <a:spLocks noGrp="1" noChangeArrowheads="1"/>
          </p:cNvSpPr>
          <p:nvPr>
            <p:ph type="title"/>
          </p:nvPr>
        </p:nvSpPr>
        <p:spPr/>
        <p:txBody>
          <a:bodyPr/>
          <a:lstStyle/>
          <a:p>
            <a:pPr eaLnBrk="1" hangingPunct="1"/>
            <a:r>
              <a:rPr lang="en" altLang="en-US"/>
              <a:t>Side effects of estrogen</a:t>
            </a:r>
            <a:endParaRPr lang="en-US" altLang="en-US"/>
          </a:p>
        </p:txBody>
      </p:sp>
      <p:sp>
        <p:nvSpPr>
          <p:cNvPr id="8195" name="Rectangle 3">
            <a:extLst>
              <a:ext uri="{FF2B5EF4-FFF2-40B4-BE49-F238E27FC236}">
                <a16:creationId xmlns:a16="http://schemas.microsoft.com/office/drawing/2014/main" id="{B94C2721-6E21-1755-6BC2-17FF532936CE}"/>
              </a:ext>
            </a:extLst>
          </p:cNvPr>
          <p:cNvSpPr>
            <a:spLocks noGrp="1" noChangeArrowheads="1"/>
          </p:cNvSpPr>
          <p:nvPr>
            <p:ph type="body" idx="1"/>
          </p:nvPr>
        </p:nvSpPr>
        <p:spPr/>
        <p:txBody>
          <a:bodyPr/>
          <a:lstStyle/>
          <a:p>
            <a:pPr eaLnBrk="1" hangingPunct="1">
              <a:lnSpc>
                <a:spcPct val="80000"/>
              </a:lnSpc>
            </a:pPr>
            <a:r>
              <a:rPr lang="en" altLang="en-US" sz="2400"/>
              <a:t>premature closure of the pineal gland in prepubertal females</a:t>
            </a:r>
          </a:p>
          <a:p>
            <a:pPr eaLnBrk="1" hangingPunct="1">
              <a:lnSpc>
                <a:spcPct val="80000"/>
              </a:lnSpc>
            </a:pPr>
            <a:r>
              <a:rPr lang="en" altLang="en-US" sz="2400"/>
              <a:t>use during menopause increases the risk of breast cancer; the risk is reduced by the simultaneous use of progestogens.</a:t>
            </a:r>
          </a:p>
          <a:p>
            <a:pPr eaLnBrk="1" hangingPunct="1">
              <a:lnSpc>
                <a:spcPct val="80000"/>
              </a:lnSpc>
            </a:pPr>
            <a:r>
              <a:rPr lang="en" altLang="en-US" sz="2400"/>
              <a:t>nausea, breast tenderness,</a:t>
            </a:r>
          </a:p>
          <a:p>
            <a:pPr eaLnBrk="1" hangingPunct="1">
              <a:lnSpc>
                <a:spcPct val="80000"/>
              </a:lnSpc>
            </a:pPr>
            <a:r>
              <a:rPr lang="en" altLang="en-US" sz="2400"/>
              <a:t>increased risk of migraine</a:t>
            </a:r>
          </a:p>
          <a:p>
            <a:pPr eaLnBrk="1" hangingPunct="1">
              <a:lnSpc>
                <a:spcPct val="80000"/>
              </a:lnSpc>
            </a:pPr>
            <a:r>
              <a:rPr lang="en" altLang="en-US" sz="2400"/>
              <a:t>increased risk of deep vein thrombosis</a:t>
            </a:r>
          </a:p>
          <a:p>
            <a:pPr eaLnBrk="1" hangingPunct="1">
              <a:lnSpc>
                <a:spcPct val="80000"/>
              </a:lnSpc>
            </a:pPr>
            <a:r>
              <a:rPr lang="en" altLang="en-US" sz="2400"/>
              <a:t>gallbladder disease</a:t>
            </a:r>
          </a:p>
          <a:p>
            <a:pPr eaLnBrk="1" hangingPunct="1">
              <a:lnSpc>
                <a:spcPct val="80000"/>
              </a:lnSpc>
            </a:pPr>
            <a:r>
              <a:rPr lang="en" altLang="en-US" sz="2400"/>
              <a:t>hypertriglyceridemia</a:t>
            </a:r>
          </a:p>
          <a:p>
            <a:pPr eaLnBrk="1" hangingPunct="1">
              <a:lnSpc>
                <a:spcPct val="80000"/>
              </a:lnSpc>
            </a:pPr>
            <a:r>
              <a:rPr lang="en" altLang="en-US" sz="2400"/>
              <a:t>hypertension</a:t>
            </a:r>
          </a:p>
          <a:p>
            <a:pPr eaLnBrk="1" hangingPunct="1">
              <a:lnSpc>
                <a:spcPct val="80000"/>
              </a:lnSpc>
            </a:pPr>
            <a:r>
              <a:rPr lang="en" altLang="en-US" sz="2400"/>
              <a:t>uterine bleeding</a:t>
            </a:r>
            <a:endParaRPr lang="en-US" altLang="en-US" sz="240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a:extLst>
              <a:ext uri="{FF2B5EF4-FFF2-40B4-BE49-F238E27FC236}">
                <a16:creationId xmlns:a16="http://schemas.microsoft.com/office/drawing/2014/main" id="{766F8EFC-EEBA-2847-8849-D0A53E4CC7ED}"/>
              </a:ext>
            </a:extLst>
          </p:cNvPr>
          <p:cNvSpPr>
            <a:spLocks noGrp="1" noChangeArrowheads="1"/>
          </p:cNvSpPr>
          <p:nvPr>
            <p:ph type="title"/>
          </p:nvPr>
        </p:nvSpPr>
        <p:spPr/>
        <p:txBody>
          <a:bodyPr/>
          <a:lstStyle/>
          <a:p>
            <a:pPr eaLnBrk="1" hangingPunct="1"/>
            <a:r>
              <a:rPr lang="en" altLang="en-US"/>
              <a:t>Progesterone and analogs</a:t>
            </a:r>
            <a:endParaRPr lang="en-US" altLang="en-US"/>
          </a:p>
        </p:txBody>
      </p:sp>
      <p:sp>
        <p:nvSpPr>
          <p:cNvPr id="9219" name="Rectangle 3">
            <a:extLst>
              <a:ext uri="{FF2B5EF4-FFF2-40B4-BE49-F238E27FC236}">
                <a16:creationId xmlns:a16="http://schemas.microsoft.com/office/drawing/2014/main" id="{5962FDAA-8FC4-B5B7-8525-60F3917318BE}"/>
              </a:ext>
            </a:extLst>
          </p:cNvPr>
          <p:cNvSpPr>
            <a:spLocks noGrp="1" noChangeArrowheads="1"/>
          </p:cNvSpPr>
          <p:nvPr>
            <p:ph type="body" idx="1"/>
          </p:nvPr>
        </p:nvSpPr>
        <p:spPr/>
        <p:txBody>
          <a:bodyPr/>
          <a:lstStyle/>
          <a:p>
            <a:pPr eaLnBrk="1" hangingPunct="1">
              <a:lnSpc>
                <a:spcPct val="90000"/>
              </a:lnSpc>
            </a:pPr>
            <a:r>
              <a:rPr lang="en" altLang="en-US" sz="2400" b="1"/>
              <a:t>Progesterone is the main progestogen in humans</a:t>
            </a:r>
          </a:p>
          <a:p>
            <a:pPr eaLnBrk="1" hangingPunct="1">
              <a:lnSpc>
                <a:spcPct val="90000"/>
              </a:lnSpc>
            </a:pPr>
            <a:r>
              <a:rPr lang="en" altLang="en-US" sz="2400" b="1"/>
              <a:t>The micronized form can also be used orally.</a:t>
            </a:r>
          </a:p>
          <a:p>
            <a:pPr eaLnBrk="1" hangingPunct="1">
              <a:lnSpc>
                <a:spcPct val="90000"/>
              </a:lnSpc>
            </a:pPr>
            <a:r>
              <a:rPr lang="en" altLang="en-US" sz="2400" b="1"/>
              <a:t>There is a vaginal cream with progesterone.</a:t>
            </a:r>
          </a:p>
          <a:p>
            <a:pPr eaLnBrk="1" hangingPunct="1">
              <a:lnSpc>
                <a:spcPct val="90000"/>
              </a:lnSpc>
            </a:pPr>
            <a:r>
              <a:rPr lang="en" altLang="en-US" sz="2400"/>
              <a:t>Synthetic progestogens (eg medroxyprogesterone) have better bioavailability.</a:t>
            </a:r>
          </a:p>
          <a:p>
            <a:pPr eaLnBrk="1" hangingPunct="1">
              <a:lnSpc>
                <a:spcPct val="90000"/>
              </a:lnSpc>
            </a:pPr>
            <a:r>
              <a:rPr lang="en" altLang="en-US" sz="2400"/>
              <a:t>19-nortestosterone derivatives differ primarily in the degree of androgenic effect.</a:t>
            </a:r>
          </a:p>
          <a:p>
            <a:pPr eaLnBrk="1" hangingPunct="1">
              <a:lnSpc>
                <a:spcPct val="90000"/>
              </a:lnSpc>
            </a:pPr>
            <a:r>
              <a:rPr lang="en" altLang="en-US" sz="2400"/>
              <a:t>Older drugs (l-norgestrel, norethindrone) are more androgenic than newer progestogens (norgestimate, desogestrel).</a:t>
            </a:r>
            <a:endParaRPr lang="en-US" altLang="en-US" sz="240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a:extLst>
              <a:ext uri="{FF2B5EF4-FFF2-40B4-BE49-F238E27FC236}">
                <a16:creationId xmlns:a16="http://schemas.microsoft.com/office/drawing/2014/main" id="{E594C8BA-1E9B-5F12-D66F-AD6C581AB256}"/>
              </a:ext>
            </a:extLst>
          </p:cNvPr>
          <p:cNvSpPr>
            <a:spLocks noGrp="1" noChangeArrowheads="1"/>
          </p:cNvSpPr>
          <p:nvPr>
            <p:ph type="title"/>
          </p:nvPr>
        </p:nvSpPr>
        <p:spPr/>
        <p:txBody>
          <a:bodyPr/>
          <a:lstStyle/>
          <a:p>
            <a:pPr eaLnBrk="1" hangingPunct="1"/>
            <a:r>
              <a:rPr lang="en" altLang="en-US"/>
              <a:t>Effects of progestogens</a:t>
            </a:r>
            <a:endParaRPr lang="en-US" altLang="en-US"/>
          </a:p>
        </p:txBody>
      </p:sp>
      <p:sp>
        <p:nvSpPr>
          <p:cNvPr id="10243" name="Rectangle 3">
            <a:extLst>
              <a:ext uri="{FF2B5EF4-FFF2-40B4-BE49-F238E27FC236}">
                <a16:creationId xmlns:a16="http://schemas.microsoft.com/office/drawing/2014/main" id="{E93A7D16-2377-6904-92AB-5D7DEAD1E4C4}"/>
              </a:ext>
            </a:extLst>
          </p:cNvPr>
          <p:cNvSpPr>
            <a:spLocks noGrp="1" noChangeArrowheads="1"/>
          </p:cNvSpPr>
          <p:nvPr>
            <p:ph type="body" idx="1"/>
          </p:nvPr>
        </p:nvSpPr>
        <p:spPr/>
        <p:txBody>
          <a:bodyPr/>
          <a:lstStyle/>
          <a:p>
            <a:pPr marL="609600" indent="-609600" eaLnBrk="1" hangingPunct="1">
              <a:lnSpc>
                <a:spcPct val="90000"/>
              </a:lnSpc>
            </a:pPr>
            <a:r>
              <a:rPr lang="en" altLang="en-US" sz="2800"/>
              <a:t>Progestogens cause the development and growth of secretory tissue in the breast and maturation of the endometrium.</a:t>
            </a:r>
          </a:p>
          <a:p>
            <a:pPr marL="609600" indent="-609600" eaLnBrk="1" hangingPunct="1">
              <a:lnSpc>
                <a:spcPct val="90000"/>
              </a:lnSpc>
            </a:pPr>
            <a:r>
              <a:rPr lang="en" altLang="en-US" sz="2800"/>
              <a:t>They stimulate the deposition of fatty substances.</a:t>
            </a:r>
          </a:p>
          <a:p>
            <a:pPr marL="609600" indent="-609600" eaLnBrk="1" hangingPunct="1">
              <a:lnSpc>
                <a:spcPct val="90000"/>
              </a:lnSpc>
            </a:pPr>
            <a:r>
              <a:rPr lang="en" altLang="en-US" sz="2800"/>
              <a:t>They inhibit the secretion of FSH from the pituitary gland.</a:t>
            </a:r>
          </a:p>
          <a:p>
            <a:pPr marL="609600" indent="-609600" eaLnBrk="1" hangingPunct="1">
              <a:lnSpc>
                <a:spcPct val="90000"/>
              </a:lnSpc>
            </a:pPr>
            <a:r>
              <a:rPr lang="en" altLang="en-US" sz="2800"/>
              <a:t>reduces the rate of absorption of carbohydrates from the intestine</a:t>
            </a:r>
          </a:p>
          <a:p>
            <a:pPr marL="609600" indent="-609600" eaLnBrk="1" hangingPunct="1">
              <a:lnSpc>
                <a:spcPct val="90000"/>
              </a:lnSpc>
            </a:pPr>
            <a:r>
              <a:rPr lang="en" altLang="en-US" sz="2800"/>
              <a:t>after long-term use, it reduces glucose tolerance.</a:t>
            </a:r>
          </a:p>
          <a:p>
            <a:pPr marL="609600" indent="-609600" eaLnBrk="1" hangingPunct="1">
              <a:lnSpc>
                <a:spcPct val="90000"/>
              </a:lnSpc>
            </a:pPr>
            <a:r>
              <a:rPr lang="en" altLang="en-US" sz="2800"/>
              <a:t>increase skin pigmentation</a:t>
            </a:r>
            <a:endParaRPr lang="en-US" altLang="en-US" sz="2800"/>
          </a:p>
        </p:txBody>
      </p:sp>
    </p:spTree>
  </p:cSld>
  <p:clrMapOvr>
    <a:masterClrMapping/>
  </p:clrMapOvr>
</p:sld>
</file>

<file path=ppt/theme/theme1.xml><?xml version="1.0" encoding="utf-8"?>
<a:theme xmlns:a="http://schemas.openxmlformats.org/drawingml/2006/main" name="Default Design">
  <a:themeElements>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efault Design">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bg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0" lang="en-US" sz="1800" b="0" i="0" u="none" strike="noStrike" cap="none" normalizeH="0" baseline="0" smtClean="0">
            <a:ln>
              <a:noFill/>
            </a:ln>
            <a:solidFill>
              <a:schemeClr val="bg1"/>
            </a:solidFill>
            <a:effectLst/>
            <a:latin typeface="Arial" charset="0"/>
          </a:defRPr>
        </a:defPPr>
      </a:lstStyle>
    </a:lnDef>
  </a:objectDefaults>
  <a:extraClrSchemeLst>
    <a:extraClrScheme>
      <a:clrScheme name="Default 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efault 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efault 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efault 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efault 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efault 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efault 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efault 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efault 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efault 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efault 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efault 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otalTime>433</TotalTime>
  <Words>2272</Words>
  <Application>Microsoft Office PowerPoint</Application>
  <PresentationFormat>On-screen Show (4:3)</PresentationFormat>
  <Paragraphs>130</Paragraphs>
  <Slides>24</Slides>
  <Notes>0</Notes>
  <HiddenSlides>0</HiddenSlides>
  <MMClips>0</MMClips>
  <ScaleCrop>false</ScaleCrop>
  <HeadingPairs>
    <vt:vector size="6" baseType="variant">
      <vt:variant>
        <vt:lpstr>Fonts Used</vt:lpstr>
      </vt:variant>
      <vt:variant>
        <vt:i4>1</vt:i4>
      </vt:variant>
      <vt:variant>
        <vt:lpstr>Theme</vt:lpstr>
      </vt:variant>
      <vt:variant>
        <vt:i4>1</vt:i4>
      </vt:variant>
      <vt:variant>
        <vt:lpstr>Slide Titles</vt:lpstr>
      </vt:variant>
      <vt:variant>
        <vt:i4>24</vt:i4>
      </vt:variant>
    </vt:vector>
  </HeadingPairs>
  <TitlesOfParts>
    <vt:vector size="26" baseType="lpstr">
      <vt:lpstr>Arial</vt:lpstr>
      <vt:lpstr>Default Design</vt:lpstr>
      <vt:lpstr>Gonadal hormones</vt:lpstr>
      <vt:lpstr>Ovary</vt:lpstr>
      <vt:lpstr>Distribution of sex hormones</vt:lpstr>
      <vt:lpstr>Estradiol</vt:lpstr>
      <vt:lpstr>Estrogen effects</vt:lpstr>
      <vt:lpstr>Indications for the use of estrogen</vt:lpstr>
      <vt:lpstr>Side effects of estrogen</vt:lpstr>
      <vt:lpstr>Progesterone and analogs</vt:lpstr>
      <vt:lpstr>Effects of progestogens</vt:lpstr>
      <vt:lpstr>Indications for the use of progestogens</vt:lpstr>
      <vt:lpstr>Adverse effects of progestogens</vt:lpstr>
      <vt:lpstr>Hormonal contraceptives</vt:lpstr>
      <vt:lpstr>Mechanism of action of hormonal contraceptives</vt:lpstr>
      <vt:lpstr>Other uses of hormonal contraceptives</vt:lpstr>
      <vt:lpstr>Side effects of hormonal contraception</vt:lpstr>
      <vt:lpstr>Selective Estrogen Receptor Modulators (SMERs)</vt:lpstr>
      <vt:lpstr>Agonists, antagonists and inhibitors of estrogen synthesis</vt:lpstr>
      <vt:lpstr>Agonists, antagonists and inhibitors of progesterone synthesis</vt:lpstr>
      <vt:lpstr>Androgens</vt:lpstr>
      <vt:lpstr>Mechanism of action and effects of androgens</vt:lpstr>
      <vt:lpstr>Indications and side effects of androgens</vt:lpstr>
      <vt:lpstr>Antiandrogens</vt:lpstr>
      <vt:lpstr>Antiandrogens</vt:lpstr>
      <vt:lpstr>Connecting knowledge</vt:lpstr>
    </vt:vector>
  </TitlesOfParts>
  <Company>MF</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Slobodan Jankovic</dc:creator>
  <cp:lastModifiedBy>Boj</cp:lastModifiedBy>
  <cp:revision>52</cp:revision>
  <dcterms:created xsi:type="dcterms:W3CDTF">2005-03-06T16:44:06Z</dcterms:created>
  <dcterms:modified xsi:type="dcterms:W3CDTF">2023-07-29T18:35:04Z</dcterms:modified>
</cp:coreProperties>
</file>

<file path=docProps/thumbnail.jpeg>
</file>