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wav" ContentType="audio/wav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</p:sldIdLst>
  <p:sldSz cx="9144000" cy="6858000" type="screen4x3"/>
  <p:notesSz cx="6858000" cy="9144000"/>
  <p:defaultTextStyle>
    <a:defPPr>
      <a:defRPr lang="e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1380" y="5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media/audio1.wav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6C83BE6-005D-4E0A-8E56-6A3AF03C28A1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6E3076-C60C-4D38-B4DF-F65932E1622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00CBB3D8-E997-4FAD-BCC0-183E35A0D801}" type="slidenum">
              <a:rPr lang="sr-Latn-CS"/>
              <a:pPr/>
              <a:t>1</a:t>
            </a:fld>
            <a:endParaRPr lang="sr-Latn-CS"/>
          </a:p>
        </p:txBody>
      </p:sp>
      <p:sp>
        <p:nvSpPr>
          <p:cNvPr id="3277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27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8C39FCAB-01B3-4269-81AB-5983EF801F00}" type="slidenum">
              <a:rPr lang="sr-Latn-CS"/>
              <a:pPr/>
              <a:t>10</a:t>
            </a:fld>
            <a:endParaRPr lang="sr-Latn-CS"/>
          </a:p>
        </p:txBody>
      </p:sp>
      <p:sp>
        <p:nvSpPr>
          <p:cNvPr id="552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529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D71AA24-B65B-438D-83CD-301F5825620C}" type="slidenum">
              <a:rPr lang="sr-Latn-CS"/>
              <a:pPr/>
              <a:t>11</a:t>
            </a:fld>
            <a:endParaRPr lang="sr-Latn-CS"/>
          </a:p>
        </p:txBody>
      </p:sp>
      <p:sp>
        <p:nvSpPr>
          <p:cNvPr id="5734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734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6EAA6815-64DB-40D8-90D5-B27531C18D04}" type="slidenum">
              <a:rPr lang="sr-Latn-CS"/>
              <a:pPr/>
              <a:t>12</a:t>
            </a:fld>
            <a:endParaRPr lang="sr-Latn-CS"/>
          </a:p>
        </p:txBody>
      </p:sp>
      <p:sp>
        <p:nvSpPr>
          <p:cNvPr id="5939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939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F21222F-F241-4EF6-9C78-3FFA67CC4A71}" type="slidenum">
              <a:rPr lang="sr-Latn-CS"/>
              <a:pPr/>
              <a:t>13</a:t>
            </a:fld>
            <a:endParaRPr lang="sr-Latn-CS"/>
          </a:p>
        </p:txBody>
      </p:sp>
      <p:sp>
        <p:nvSpPr>
          <p:cNvPr id="6144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4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29F52F9E-5D8C-4F52-8296-44B4C08DB135}" type="slidenum">
              <a:rPr lang="sr-Latn-CS"/>
              <a:pPr/>
              <a:t>14</a:t>
            </a:fld>
            <a:endParaRPr lang="sr-Latn-CS"/>
          </a:p>
        </p:txBody>
      </p:sp>
      <p:sp>
        <p:nvSpPr>
          <p:cNvPr id="6451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45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5D7B879-33DF-4DB3-898F-A9A47279120A}" type="slidenum">
              <a:rPr lang="sr-Latn-CS"/>
              <a:pPr/>
              <a:t>15</a:t>
            </a:fld>
            <a:endParaRPr lang="sr-Latn-CS"/>
          </a:p>
        </p:txBody>
      </p:sp>
      <p:sp>
        <p:nvSpPr>
          <p:cNvPr id="6656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65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D370560-9348-4958-B6D8-17DBA4E7E14C}" type="slidenum">
              <a:rPr lang="sr-Latn-CS"/>
              <a:pPr/>
              <a:t>16</a:t>
            </a:fld>
            <a:endParaRPr lang="sr-Latn-CS"/>
          </a:p>
        </p:txBody>
      </p:sp>
      <p:sp>
        <p:nvSpPr>
          <p:cNvPr id="7065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C6FF9AF6-CCB3-4D37-A07A-6D4B0E92ECFF}" type="slidenum">
              <a:rPr lang="sr-Latn-CS"/>
              <a:pPr/>
              <a:t>17</a:t>
            </a:fld>
            <a:endParaRPr lang="sr-Latn-CS"/>
          </a:p>
        </p:txBody>
      </p:sp>
      <p:sp>
        <p:nvSpPr>
          <p:cNvPr id="6861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86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8797689-D4BA-4BB0-AF05-A3B42984CCB1}" type="slidenum">
              <a:rPr lang="sr-Latn-CS"/>
              <a:pPr/>
              <a:t>2</a:t>
            </a:fld>
            <a:endParaRPr lang="sr-Latn-CS"/>
          </a:p>
        </p:txBody>
      </p:sp>
      <p:sp>
        <p:nvSpPr>
          <p:cNvPr id="3789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78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50C97386-08CC-4219-B846-59BC59B8FEFA}" type="slidenum">
              <a:rPr lang="sr-Latn-CS"/>
              <a:pPr/>
              <a:t>3</a:t>
            </a:fld>
            <a:endParaRPr lang="sr-Latn-CS"/>
          </a:p>
        </p:txBody>
      </p:sp>
      <p:sp>
        <p:nvSpPr>
          <p:cNvPr id="3993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399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C70A0AC-1ED8-4216-BCEE-22DAB19D863C}" type="slidenum">
              <a:rPr lang="sr-Latn-CS"/>
              <a:pPr/>
              <a:t>4</a:t>
            </a:fld>
            <a:endParaRPr lang="sr-Latn-CS"/>
          </a:p>
        </p:txBody>
      </p:sp>
      <p:sp>
        <p:nvSpPr>
          <p:cNvPr id="4198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19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E03C8204-2EE2-4A18-B9B5-203182A7C422}" type="slidenum">
              <a:rPr lang="sr-Latn-CS"/>
              <a:pPr/>
              <a:t>5</a:t>
            </a:fld>
            <a:endParaRPr lang="sr-Latn-CS"/>
          </a:p>
        </p:txBody>
      </p:sp>
      <p:sp>
        <p:nvSpPr>
          <p:cNvPr id="4403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40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3E6399E3-583A-4C1A-9E91-A1555C4F16F5}" type="slidenum">
              <a:rPr lang="sr-Latn-CS"/>
              <a:pPr/>
              <a:t>6</a:t>
            </a:fld>
            <a:endParaRPr lang="sr-Latn-CS"/>
          </a:p>
        </p:txBody>
      </p:sp>
      <p:sp>
        <p:nvSpPr>
          <p:cNvPr id="46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F0F56261-1CDB-48E9-A6A5-C28110068C4F}" type="slidenum">
              <a:rPr lang="sr-Latn-CS"/>
              <a:pPr/>
              <a:t>7</a:t>
            </a:fld>
            <a:endParaRPr lang="sr-Latn-CS"/>
          </a:p>
        </p:txBody>
      </p:sp>
      <p:sp>
        <p:nvSpPr>
          <p:cNvPr id="49154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915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7CFCD810-A2FD-4E40-9424-DD51DF79883A}" type="slidenum">
              <a:rPr lang="sr-Latn-CS"/>
              <a:pPr/>
              <a:t>8</a:t>
            </a:fld>
            <a:endParaRPr lang="sr-Latn-CS"/>
          </a:p>
        </p:txBody>
      </p:sp>
      <p:sp>
        <p:nvSpPr>
          <p:cNvPr id="5120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120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4060079-ECC9-4547-8981-C06FDA5F9B3A}" type="slidenum">
              <a:rPr lang="sr-Latn-CS"/>
              <a:pPr/>
              <a:t>9</a:t>
            </a:fld>
            <a:endParaRPr lang="sr-Latn-CS"/>
          </a:p>
        </p:txBody>
      </p:sp>
      <p:sp>
        <p:nvSpPr>
          <p:cNvPr id="53250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5325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bl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endParaRPr lang="sr-Latn-C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124200" y="6245225"/>
            <a:ext cx="2895600" cy="476250"/>
          </a:xfrm>
        </p:spPr>
        <p:txBody>
          <a:bodyPr/>
          <a:lstStyle>
            <a:lvl1pPr>
              <a:defRPr/>
            </a:lvl1pPr>
          </a:lstStyle>
          <a:p>
            <a:endParaRPr lang="sr-Latn-C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fld id="{F69E2117-9D60-4AFC-B1C4-227207FC0BAA}" type="slidenum">
              <a:rPr lang="sr-Latn-CS"/>
              <a:pPr/>
              <a:t>‹#›</a:t>
            </a:fld>
            <a:endParaRPr lang="sr-Latn-CS"/>
          </a:p>
        </p:txBody>
      </p:sp>
    </p:spTree>
  </p:cSld>
  <p:clrMapOvr>
    <a:masterClrMapping/>
  </p:clrMapOvr>
  <p:transition>
    <p:wedge/>
    <p:sndAc>
      <p:stSnd>
        <p:snd r:embed="rId1" name="coin.wav"/>
      </p:stSnd>
    </p:sndAc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9E9C655-7509-45B6-91B8-DF0A98C6ED50}" type="datetimeFigureOut">
              <a:rPr lang="en-US" smtClean="0"/>
              <a:pPr/>
              <a:t>7/29/2023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6D4D37-A1BC-4B47-B6E8-989FCE4DBC7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3" name="Rectangle 3" descr="40%"/>
          <p:cNvSpPr>
            <a:spLocks noGrp="1" noChangeArrowheads="1"/>
          </p:cNvSpPr>
          <p:nvPr>
            <p:ph type="subTitle" idx="1"/>
          </p:nvPr>
        </p:nvSpPr>
        <p:spPr>
          <a:xfrm>
            <a:off x="0" y="0"/>
            <a:ext cx="9144000" cy="6858000"/>
          </a:xfr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</a:ln>
        </p:spPr>
        <p:txBody>
          <a:bodyPr anchor="ctr"/>
          <a:lstStyle/>
          <a:p>
            <a:r>
              <a:rPr lang="en" sz="54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INDUCTION</a:t>
            </a:r>
          </a:p>
          <a:p>
            <a:r>
              <a:rPr lang="sr-Latn-RS" sz="54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Comic Sans MS" pitchFamily="66" charset="0"/>
              </a:rPr>
              <a:t>OF LABOR</a:t>
            </a:r>
            <a:endParaRPr lang="en" sz="5400" b="1" dirty="0">
              <a:solidFill>
                <a:srgbClr val="CC66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itchFamily="66" charset="0"/>
            </a:endParaRPr>
          </a:p>
          <a:p>
            <a:endParaRPr lang="en-US" sz="1800" b="1" dirty="0">
              <a:solidFill>
                <a:srgbClr val="CC6600"/>
              </a:solidFill>
              <a:effectLst>
                <a:outerShdw blurRad="38100" dist="38100" dir="2700000" algn="tl">
                  <a:srgbClr val="000000"/>
                </a:outerShdw>
              </a:effectLst>
              <a:latin typeface="Comic Sans MS" pitchFamily="66" charset="0"/>
            </a:endParaRPr>
          </a:p>
          <a:p>
            <a:r>
              <a:rPr lang="en" sz="28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Prof. Slobodan Janković</a:t>
            </a:r>
            <a:endParaRPr lang="sr-Latn-CS" sz="2400" b="1" dirty="0">
              <a:solidFill>
                <a:srgbClr val="CC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4276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4400" b="1">
                <a:solidFill>
                  <a:srgbClr val="CC6600"/>
                </a:solidFill>
                <a:latin typeface="Comic Sans MS" pitchFamily="66" charset="0"/>
              </a:rPr>
              <a:t>            </a:t>
            </a:r>
            <a:r>
              <a:rPr lang="en" sz="4800" b="1">
                <a:solidFill>
                  <a:srgbClr val="CC6600"/>
                </a:solidFill>
                <a:latin typeface="Comic Sans MS" pitchFamily="66" charset="0"/>
              </a:rPr>
              <a:t>Oxytocin</a:t>
            </a:r>
            <a:r>
              <a:rPr lang="en" sz="4400" b="1">
                <a:solidFill>
                  <a:srgbClr val="CC6600"/>
                </a:solidFill>
                <a:latin typeface="Comic Sans MS" pitchFamily="66" charset="0"/>
              </a:rPr>
              <a:t> </a:t>
            </a:r>
          </a:p>
          <a:p>
            <a:pPr marL="342900" indent="-342900">
              <a:spcBef>
                <a:spcPct val="20000"/>
              </a:spcBef>
            </a:pPr>
            <a:endParaRPr lang="sr-Cyrl-CS" sz="10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>
                <a:solidFill>
                  <a:srgbClr val="CC6600"/>
                </a:solidFill>
                <a:latin typeface=""/>
              </a:rPr>
              <a:t>✱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Perform an amniotomy before starting the administration of oxytocin</a:t>
            </a:r>
          </a:p>
          <a:p>
            <a:pPr marL="342900" indent="-342900">
              <a:spcBef>
                <a:spcPct val="20000"/>
              </a:spcBef>
            </a:pPr>
            <a:endParaRPr lang="sr-Cyrl-CS" sz="2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>
                <a:solidFill>
                  <a:srgbClr val="CC6600"/>
                </a:solidFill>
                <a:latin typeface=""/>
              </a:rPr>
              <a:t>✱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Cervical ripening method: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continuous infusion of low-dose oxytocin (&lt; 4mIJ/min)</a:t>
            </a:r>
          </a:p>
          <a:p>
            <a:pPr marL="342900" indent="-342900">
              <a:spcBef>
                <a:spcPct val="20000"/>
              </a:spcBef>
            </a:pPr>
            <a:endParaRPr lang="sr-Cyrl-CS" sz="9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4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32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6324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4400" b="1" dirty="0">
                <a:solidFill>
                  <a:srgbClr val="CC6600"/>
                </a:solidFill>
                <a:latin typeface="Comic Sans MS" pitchFamily="66" charset="0"/>
              </a:rPr>
              <a:t>            </a:t>
            </a: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Oxytocin</a:t>
            </a:r>
            <a:r>
              <a:rPr lang="en" sz="4400" b="1" dirty="0">
                <a:solidFill>
                  <a:srgbClr val="CC6600"/>
                </a:solidFill>
                <a:latin typeface="Comic Sans MS" pitchFamily="66" charset="0"/>
              </a:rPr>
              <a:t> </a:t>
            </a: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dirty="0">
                <a:solidFill>
                  <a:srgbClr val="CC6600"/>
                </a:solidFill>
                <a:latin typeface=""/>
              </a:rPr>
              <a:t>✱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It starts with 1-2mIJ/ min</a:t>
            </a: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dirty="0">
                <a:solidFill>
                  <a:srgbClr val="CC6600"/>
                </a:solidFill>
                <a:latin typeface=""/>
              </a:rPr>
              <a:t>✱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The dose is increased to 30 min</a:t>
            </a: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latin typeface=""/>
              </a:rPr>
              <a:t>✱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Maximum effect: 3-4 contractions per 10 min</a:t>
            </a:r>
            <a:r>
              <a:rPr lang="sr-Latn-RS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(usually achieved with 12mIJ/ min )</a:t>
            </a: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9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37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8372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4400" b="1">
                <a:solidFill>
                  <a:srgbClr val="CC6600"/>
                </a:solidFill>
                <a:latin typeface="Comic Sans MS" pitchFamily="66" charset="0"/>
              </a:rPr>
              <a:t>            </a:t>
            </a:r>
            <a:r>
              <a:rPr lang="en" sz="4800" b="1">
                <a:solidFill>
                  <a:srgbClr val="CC6600"/>
                </a:solidFill>
                <a:latin typeface="Comic Sans MS" pitchFamily="66" charset="0"/>
              </a:rPr>
              <a:t>Oxytocin</a:t>
            </a:r>
            <a:r>
              <a:rPr lang="en" sz="4400" b="1">
                <a:solidFill>
                  <a:srgbClr val="CC6600"/>
                </a:solidFill>
                <a:latin typeface="Comic Sans MS" pitchFamily="66" charset="0"/>
              </a:rPr>
              <a:t> </a:t>
            </a:r>
          </a:p>
          <a:p>
            <a:pPr marL="342900" indent="-342900">
              <a:spcBef>
                <a:spcPct val="20000"/>
              </a:spcBef>
            </a:pPr>
            <a:endParaRPr lang="sr-Cyrl-CS" sz="10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>
                <a:solidFill>
                  <a:srgbClr val="CC6600"/>
                </a:solidFill>
                <a:latin typeface=""/>
              </a:rPr>
              <a:t>✱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The number of oxytocin receptors increases 100 times after the 32nd week, and 300 times before delivery</a:t>
            </a:r>
          </a:p>
          <a:p>
            <a:pPr marL="342900" indent="-342900">
              <a:spcBef>
                <a:spcPct val="20000"/>
              </a:spcBef>
            </a:pPr>
            <a:endParaRPr lang="sr-Cyrl-CS" sz="20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>
                <a:solidFill>
                  <a:srgbClr val="CC6600"/>
                </a:solidFill>
                <a:latin typeface=""/>
              </a:rPr>
              <a:t>✱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Bishop score should be &gt; 8</a:t>
            </a:r>
          </a:p>
          <a:p>
            <a:pPr marL="342900" indent="-342900">
              <a:spcBef>
                <a:spcPct val="20000"/>
              </a:spcBef>
            </a:pPr>
            <a:endParaRPr lang="sr-Cyrl-CS" sz="20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9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4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73" name="Rectangle 57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0420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>
                <a:solidFill>
                  <a:srgbClr val="CC6600"/>
                </a:solidFill>
                <a:latin typeface="Comic Sans MS" pitchFamily="66" charset="0"/>
              </a:rPr>
              <a:t>Modified Bishop Score – Calder</a:t>
            </a: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0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9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4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CC6600"/>
              </a:solidFill>
              <a:latin typeface="Comic Sans MS" pitchFamily="66" charset="0"/>
            </a:endParaRPr>
          </a:p>
        </p:txBody>
      </p:sp>
      <p:graphicFrame>
        <p:nvGraphicFramePr>
          <p:cNvPr id="60586" name="Group 170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658017325"/>
              </p:ext>
            </p:extLst>
          </p:nvPr>
        </p:nvGraphicFramePr>
        <p:xfrm>
          <a:off x="250825" y="908050"/>
          <a:ext cx="8713788" cy="5948680"/>
        </p:xfrm>
        <a:graphic>
          <a:graphicData uri="http://schemas.openxmlformats.org/drawingml/2006/table">
            <a:tbl>
              <a:tblPr/>
              <a:tblGrid>
                <a:gridCol w="9556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77971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4636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684337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033463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96925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</a:tblGrid>
              <a:tr h="755650">
                <a:tc rowSpan="6"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sr-Cyrl-CS" sz="4400" b="0" i="0" u="none" strike="noStrike" cap="none" normalizeH="0" baseline="0" dirty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3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C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3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E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3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R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3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V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3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I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Latn-RS" sz="3600" b="1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X</a:t>
                      </a:r>
                      <a:endParaRPr kumimoji="0" lang="en" sz="3600" b="1" i="0" u="none" strike="noStrike" cap="none" normalizeH="0" baseline="0" dirty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3200" b="1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SCORE</a:t>
                      </a:r>
                      <a:endParaRPr kumimoji="0" lang="sr-Latn-CS" sz="3200" b="1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1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0</a:t>
                      </a:r>
                      <a:endParaRPr kumimoji="0" lang="sr-Latn-CS" sz="2800" b="1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1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1</a:t>
                      </a:r>
                      <a:endParaRPr kumimoji="0" lang="sr-Latn-CS" sz="2800" b="1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1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2</a:t>
                      </a:r>
                      <a:endParaRPr kumimoji="0" lang="sr-Latn-CS" sz="2800" b="1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1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3</a:t>
                      </a:r>
                      <a:endParaRPr kumimoji="0" lang="sr-Latn-CS" sz="2800" b="1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52475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sr-Latn-RS" sz="28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opening</a:t>
                      </a:r>
                      <a:r>
                        <a:rPr kumimoji="0" lang="en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 (cm)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&lt;1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1-2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2-4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&gt;4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556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length of cervix (cm</a:t>
                      </a:r>
                      <a:r>
                        <a:rPr kumimoji="0" lang="en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)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&gt;4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2-4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1-2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&gt;1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54063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distance from sp</a:t>
                      </a:r>
                      <a:r>
                        <a:rPr kumimoji="0" lang="sr-Latn-RS" sz="28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inae</a:t>
                      </a:r>
                      <a:r>
                        <a:rPr kumimoji="0" lang="sr-Latn-RS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 </a:t>
                      </a:r>
                      <a:r>
                        <a:rPr kumimoji="0" lang="sr-Latn-RS" sz="2800" b="0" i="0" u="none" strike="noStrike" cap="none" normalizeH="0" baseline="0" dirty="0" err="1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ischiadicae</a:t>
                      </a:r>
                      <a:r>
                        <a:rPr kumimoji="0" lang="en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 (cm)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-3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-2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-1</a:t>
                      </a:r>
                    </a:p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0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+1+2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52475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consistency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solid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medium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soft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-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755650"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position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back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Comic Sans MS" pitchFamily="66" charset="0"/>
                        </a:rPr>
                        <a:t>middle/forward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Comic Sans MS" pitchFamily="66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-</a:t>
                      </a:r>
                      <a:endParaRPr kumimoji="0" lang="sr-Latn-CS" sz="2800" b="0" i="0" u="none" strike="noStrike" cap="none" normalizeH="0" baseline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en" sz="2800" b="0" i="0" u="none" strike="noStrike" cap="none" normalizeH="0" baseline="0" dirty="0">
                          <a:ln>
                            <a:noFill/>
                          </a:ln>
                          <a:solidFill>
                            <a:srgbClr val="CC6600"/>
                          </a:solidFill>
                          <a:effectLst/>
                          <a:latin typeface="Arial" pitchFamily="34" charset="0"/>
                        </a:rPr>
                        <a:t>-</a:t>
                      </a:r>
                      <a:endParaRPr kumimoji="0" lang="sr-Latn-CS" sz="2800" b="0" i="0" u="none" strike="noStrike" cap="none" normalizeH="0" baseline="0" dirty="0">
                        <a:ln>
                          <a:noFill/>
                        </a:ln>
                        <a:solidFill>
                          <a:srgbClr val="CC6600"/>
                        </a:solidFill>
                        <a:effectLst/>
                        <a:latin typeface="Arial" pitchFamily="34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CC6600"/>
                      </a:solidFill>
                      <a:prstDash val="sysDashDot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</p:spTree>
  </p:cSld>
  <p:clrMapOvr>
    <a:masterClrMapping/>
  </p:clrMapOvr>
  <p:transition>
    <p:wedge/>
    <p:sndAc>
      <p:stSnd>
        <p:snd r:embed="rId3" name="coin.wav"/>
      </p:stSnd>
    </p:sndAc>
  </p:transition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4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3492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    </a:t>
            </a:r>
          </a:p>
          <a:p>
            <a:pPr marL="342900" indent="-342900">
              <a:spcBef>
                <a:spcPct val="20000"/>
              </a:spcBef>
            </a:pPr>
            <a:endParaRPr lang="sr-Cyrl-CS" sz="48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sr-Latn-RS" sz="4800" b="1" dirty="0">
                <a:solidFill>
                  <a:srgbClr val="CC6600"/>
                </a:solidFill>
                <a:latin typeface="Comic Sans MS" pitchFamily="66" charset="0"/>
              </a:rPr>
              <a:t>					</a:t>
            </a: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Absolute</a:t>
            </a:r>
          </a:p>
          <a:p>
            <a:pPr marL="342900" indent="-342900" algn="ctr">
              <a:spcBef>
                <a:spcPct val="20000"/>
              </a:spcBef>
            </a:pP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contraindications for</a:t>
            </a:r>
          </a:p>
          <a:p>
            <a:pPr marL="342900" indent="-342900" algn="ctr">
              <a:spcBef>
                <a:spcPct val="20000"/>
              </a:spcBef>
            </a:pP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labor induction</a:t>
            </a:r>
            <a:r>
              <a:rPr lang="en" sz="4400" b="1" dirty="0">
                <a:solidFill>
                  <a:srgbClr val="CC6600"/>
                </a:solidFill>
                <a:latin typeface="Comic Sans MS" pitchFamily="66" charset="0"/>
              </a:rPr>
              <a:t> </a:t>
            </a: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2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9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53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5540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 </a:t>
            </a: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Wingdings"/>
              </a:rPr>
              <a:t></a:t>
            </a:r>
            <a:r>
              <a:rPr lang="en" sz="3200" dirty="0">
                <a:solidFill>
                  <a:srgbClr val="CC6600"/>
                </a:solidFill>
                <a:latin typeface=""/>
              </a:rPr>
              <a:t>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Placenta previa</a:t>
            </a:r>
          </a:p>
          <a:p>
            <a:pPr marL="800100" lvl="1" indent="-342900">
              <a:spcBef>
                <a:spcPct val="20000"/>
              </a:spcBef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</a:pP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Wingdings"/>
              </a:rPr>
              <a:t>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 Transverse position of the f</a:t>
            </a:r>
            <a:r>
              <a:rPr lang="sr-Latn-RS" sz="3200" dirty="0" err="1">
                <a:solidFill>
                  <a:srgbClr val="CC6600"/>
                </a:solidFill>
                <a:latin typeface="Comic Sans MS" pitchFamily="66" charset="0"/>
              </a:rPr>
              <a:t>etus</a:t>
            </a:r>
            <a:endParaRPr lang="en" sz="32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</a:pP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MapInfo Cartographic" pitchFamily="18" charset="2"/>
              </a:rPr>
              <a:t>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Wingdings"/>
              </a:rPr>
              <a:t>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Umbilical cord prolapse</a:t>
            </a:r>
          </a:p>
          <a:p>
            <a:pPr marL="800100" lvl="1" indent="-342900">
              <a:spcBef>
                <a:spcPct val="20000"/>
              </a:spcBef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</a:pP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MapInfo Cartographic" pitchFamily="18" charset="2"/>
              </a:rPr>
              <a:t> </a:t>
            </a: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Wingdings"/>
              </a:rPr>
              <a:t>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 Previous caesarean section</a:t>
            </a:r>
          </a:p>
          <a:p>
            <a:pPr marL="800100" lvl="1" indent="-342900">
              <a:spcBef>
                <a:spcPct val="20000"/>
              </a:spcBef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</a:pP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MapInfo Cartographic" pitchFamily="18" charset="2"/>
              </a:rPr>
              <a:t>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Wingdings"/>
              </a:rPr>
              <a:t>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Anomalies of the pelvis</a:t>
            </a:r>
          </a:p>
          <a:p>
            <a:pPr marL="800100" lvl="1" indent="-342900">
              <a:spcBef>
                <a:spcPct val="20000"/>
              </a:spcBef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</a:pP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MapInfo Cartographic" pitchFamily="18" charset="2"/>
              </a:rPr>
              <a:t> </a:t>
            </a: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Wingdings"/>
              </a:rPr>
              <a:t>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Active genital herpes</a:t>
            </a:r>
          </a:p>
          <a:p>
            <a:pPr marL="800100" lvl="1" indent="-342900">
              <a:spcBef>
                <a:spcPct val="20000"/>
              </a:spcBef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</a:pP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MapInfo Cartographic" pitchFamily="18" charset="2"/>
              </a:rPr>
              <a:t>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"/>
                <a:sym typeface="Wingdings"/>
              </a:rPr>
              <a:t>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Cervical cancer</a:t>
            </a: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9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9636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    </a:t>
            </a:r>
          </a:p>
          <a:p>
            <a:pPr marL="342900" indent="-342900">
              <a:spcBef>
                <a:spcPct val="20000"/>
              </a:spcBef>
            </a:pPr>
            <a:endParaRPr lang="sr-Cyrl-CS" sz="48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sr-Latn-RS" sz="4800" b="1" dirty="0">
                <a:solidFill>
                  <a:srgbClr val="CC6600"/>
                </a:solidFill>
                <a:latin typeface="Comic Sans MS" pitchFamily="66" charset="0"/>
              </a:rPr>
              <a:t>					</a:t>
            </a: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Relative</a:t>
            </a:r>
          </a:p>
          <a:p>
            <a:pPr marL="342900" indent="-342900" algn="ctr">
              <a:spcBef>
                <a:spcPct val="20000"/>
              </a:spcBef>
            </a:pP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contraindications for</a:t>
            </a:r>
          </a:p>
          <a:p>
            <a:pPr marL="342900" indent="-342900" algn="ctr">
              <a:spcBef>
                <a:spcPct val="20000"/>
              </a:spcBef>
            </a:pP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labor induction</a:t>
            </a:r>
            <a:r>
              <a:rPr lang="en" sz="4400" b="1" dirty="0">
                <a:solidFill>
                  <a:srgbClr val="CC6600"/>
                </a:solidFill>
                <a:latin typeface="Comic Sans MS" pitchFamily="66" charset="0"/>
              </a:rPr>
              <a:t> </a:t>
            </a: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2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9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58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7588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endParaRPr lang="sr-Cyrl-CS" sz="32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Abnormal fetal </a:t>
            </a:r>
            <a:r>
              <a:rPr lang="sr-Latn-RS" sz="3200" dirty="0" err="1">
                <a:solidFill>
                  <a:srgbClr val="CC6600"/>
                </a:solidFill>
                <a:latin typeface="Comic Sans MS" pitchFamily="66" charset="0"/>
              </a:rPr>
              <a:t>heart</a:t>
            </a:r>
            <a:r>
              <a:rPr lang="sr-Latn-RS" sz="3200" dirty="0">
                <a:solidFill>
                  <a:srgbClr val="CC6600"/>
                </a:solidFill>
                <a:latin typeface="Comic Sans MS" pitchFamily="66" charset="0"/>
              </a:rPr>
              <a:t> rate</a:t>
            </a:r>
            <a:endParaRPr lang="sr-Cyrl-CS" sz="32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Pelvic presentation</a:t>
            </a: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Maternal heart disease</a:t>
            </a: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Twins</a:t>
            </a:r>
            <a:endParaRPr lang="sr-Cyrl-CS" sz="32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Polyhydramnios</a:t>
            </a:r>
            <a:endParaRPr lang="sr-Cyrl-CS" sz="32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The head of the fetus above the entrance to the pelvis</a:t>
            </a: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endParaRPr lang="sr-Cyrl-CS" sz="700" dirty="0">
              <a:solidFill>
                <a:srgbClr val="CC6600"/>
              </a:solidFill>
              <a:latin typeface="Comic Sans MS" pitchFamily="66" charset="0"/>
            </a:endParaRPr>
          </a:p>
          <a:p>
            <a:pPr marL="800100" lvl="1" indent="-342900">
              <a:spcBef>
                <a:spcPct val="20000"/>
              </a:spcBef>
              <a:buClr>
                <a:schemeClr val="accent6">
                  <a:lumMod val="50000"/>
                </a:schemeClr>
              </a:buClr>
              <a:buFont typeface="Wingdings" pitchFamily="2" charset="2"/>
              <a:buChar char="l"/>
            </a:pP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Severe maternal hypertension</a:t>
            </a: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9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86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6868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</a:t>
            </a:r>
            <a:r>
              <a:rPr lang="en" sz="360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Induction is carried out in about 20% of births</a:t>
            </a: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During labor induction, it is necessary to continuously monitor uterine contractions and fetal heart rate</a:t>
            </a:r>
            <a:endParaRPr lang="sr-Latn-CS" sz="360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891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8916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2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</a:t>
            </a:r>
            <a:r>
              <a:rPr lang="en" sz="360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Do not attempt induction if the fetus is at risk</a:t>
            </a:r>
          </a:p>
          <a:p>
            <a:pPr marL="342900" indent="-342900">
              <a:spcBef>
                <a:spcPct val="20000"/>
              </a:spcBef>
            </a:pPr>
            <a:endParaRPr lang="sr-Cyrl-CS" sz="2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600" b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If there is fetal compromise, delivery should be completed in 30 minutes</a:t>
            </a:r>
          </a:p>
          <a:p>
            <a:pPr marL="342900" indent="-342900">
              <a:spcBef>
                <a:spcPct val="20000"/>
              </a:spcBef>
            </a:pPr>
            <a:endParaRPr lang="sr-Cyrl-CS" sz="2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 </a:t>
            </a:r>
            <a:r>
              <a:rPr lang="en" sz="3600" b="1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Prolonged use of oxygen by the mother can harm the child</a:t>
            </a:r>
            <a:endParaRPr lang="sr-Latn-CS" sz="360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0963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0964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</a:rPr>
              <a:t>     </a:t>
            </a:r>
            <a:r>
              <a:rPr lang="en" sz="4000" b="1" dirty="0">
                <a:solidFill>
                  <a:srgbClr val="CC6600"/>
                </a:solidFill>
                <a:latin typeface="Comic Sans MS" pitchFamily="66" charset="0"/>
              </a:rPr>
              <a:t>Indications for labor induction</a:t>
            </a: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Gestation longer than 41 weeks</a:t>
            </a:r>
          </a:p>
          <a:p>
            <a:pPr marL="342900" indent="-342900">
              <a:spcBef>
                <a:spcPct val="20000"/>
              </a:spcBef>
            </a:pP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Diabetes in pregnancy </a:t>
            </a:r>
            <a:r>
              <a:rPr lang="en" sz="3600" dirty="0">
                <a:solidFill>
                  <a:srgbClr val="CC66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➛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before the 40th week</a:t>
            </a:r>
          </a:p>
          <a:p>
            <a:pPr marL="342900" indent="-342900">
              <a:spcBef>
                <a:spcPct val="20000"/>
              </a:spcBef>
            </a:pP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Rupture of amniotic </a:t>
            </a:r>
            <a:r>
              <a:rPr lang="sr-Latn-RS" sz="3600" dirty="0">
                <a:solidFill>
                  <a:srgbClr val="CC6600"/>
                </a:solidFill>
                <a:latin typeface="Comic Sans MS" pitchFamily="66" charset="0"/>
              </a:rPr>
              <a:t>membrane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in pregnancy &gt; 37 weeks</a:t>
            </a:r>
          </a:p>
          <a:p>
            <a:pPr marL="342900" indent="-342900">
              <a:spcBef>
                <a:spcPct val="20000"/>
              </a:spcBef>
            </a:pP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 </a:t>
            </a:r>
            <a:r>
              <a:rPr lang="sr-Latn-RS" sz="3600" dirty="0" err="1">
                <a:solidFill>
                  <a:srgbClr val="CC6600"/>
                </a:solidFill>
                <a:latin typeface="Comic Sans MS" pitchFamily="66" charset="0"/>
              </a:rPr>
              <a:t>Amniotic</a:t>
            </a:r>
            <a:r>
              <a:rPr lang="sr-Latn-RS" sz="3600" dirty="0">
                <a:solidFill>
                  <a:srgbClr val="CC6600"/>
                </a:solidFill>
                <a:latin typeface="Comic Sans MS" pitchFamily="66" charset="0"/>
              </a:rPr>
              <a:t> membrane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rupture occurred &gt; 96h ago</a:t>
            </a:r>
          </a:p>
        </p:txBody>
      </p:sp>
    </p:spTree>
  </p:cSld>
  <p:clrMapOvr>
    <a:masterClrMapping/>
  </p:clrMapOvr>
  <p:transition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30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3012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</a:rPr>
              <a:t>     </a:t>
            </a:r>
            <a:r>
              <a:rPr lang="en" sz="4000" b="1">
                <a:solidFill>
                  <a:srgbClr val="CC6600"/>
                </a:solidFill>
                <a:latin typeface="Comic Sans MS" pitchFamily="66" charset="0"/>
              </a:rPr>
              <a:t>Indications for labor induction</a:t>
            </a:r>
          </a:p>
          <a:p>
            <a:pPr marL="342900" indent="-342900">
              <a:spcBef>
                <a:spcPct val="20000"/>
              </a:spcBef>
            </a:pPr>
            <a:endParaRPr lang="sr-Cyrl-CS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Hypertension and preeclampsia</a:t>
            </a:r>
          </a:p>
          <a:p>
            <a:pPr marL="342900" indent="-342900">
              <a:spcBef>
                <a:spcPct val="20000"/>
              </a:spcBef>
            </a:pPr>
            <a:endParaRPr lang="sr-Cyrl-CS" sz="14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Chorioamnionitis</a:t>
            </a:r>
          </a:p>
          <a:p>
            <a:pPr marL="342900" indent="-342900">
              <a:spcBef>
                <a:spcPct val="20000"/>
              </a:spcBef>
            </a:pPr>
            <a:endParaRPr lang="sr-Cyrl-CS" sz="14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⋇ </a:t>
            </a:r>
            <a:r>
              <a:rPr lang="en" sz="3600">
                <a:solidFill>
                  <a:srgbClr val="CC6600"/>
                </a:solidFill>
                <a:latin typeface="Comic Sans MS" pitchFamily="66" charset="0"/>
              </a:rPr>
              <a:t>Severe fetal growth retardation</a:t>
            </a:r>
          </a:p>
          <a:p>
            <a:pPr marL="342900" indent="-342900">
              <a:spcBef>
                <a:spcPct val="20000"/>
              </a:spcBef>
            </a:pPr>
            <a:endParaRPr lang="sr-Cyrl-CS" sz="80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505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5060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noFill/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b="1" dirty="0">
              <a:solidFill>
                <a:srgbClr val="CC6600"/>
              </a:solidFill>
              <a:effectLst>
                <a:outerShdw blurRad="38100" dist="38100" dir="2700000" algn="tl">
                  <a:srgbClr val="000000"/>
                </a:outerShdw>
              </a:effectLst>
              <a:ea typeface="Arial Unicode MS" pitchFamily="34" charset="-128"/>
              <a:cs typeface="Arial Unicode MS" pitchFamily="34" charset="-128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Wingdings"/>
              </a:rPr>
              <a:t>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If the </a:t>
            </a:r>
            <a:r>
              <a:rPr lang="sr-Latn-RS" sz="3200" dirty="0" err="1">
                <a:solidFill>
                  <a:srgbClr val="CC6600"/>
                </a:solidFill>
                <a:latin typeface="Comic Sans MS" pitchFamily="66" charset="0"/>
              </a:rPr>
              <a:t>amniotic</a:t>
            </a:r>
            <a:r>
              <a:rPr lang="sr-Latn-RS" sz="3200" dirty="0">
                <a:solidFill>
                  <a:srgbClr val="CC6600"/>
                </a:solidFill>
                <a:latin typeface="Comic Sans MS" pitchFamily="66" charset="0"/>
              </a:rPr>
              <a:t> membrane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sr-Latn-RS" sz="3200" b="1" dirty="0" err="1">
                <a:solidFill>
                  <a:srgbClr val="CC6600"/>
                </a:solidFill>
                <a:latin typeface="Comic Sans MS" pitchFamily="66" charset="0"/>
              </a:rPr>
              <a:t>was</a:t>
            </a:r>
            <a:r>
              <a:rPr lang="en" sz="3200" b="1" dirty="0">
                <a:solidFill>
                  <a:srgbClr val="CC6600"/>
                </a:solidFill>
                <a:latin typeface="Comic Sans MS" pitchFamily="66" charset="0"/>
              </a:rPr>
              <a:t> not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broken, it is better to induce labor with prostaglandins than with oxytocin</a:t>
            </a:r>
            <a:endParaRPr lang="sr-Cyrl-CS" sz="32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2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2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Wingdings"/>
              </a:rPr>
              <a:t> 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If the </a:t>
            </a:r>
            <a:r>
              <a:rPr lang="sr-Latn-RS" sz="3200" dirty="0" err="1">
                <a:solidFill>
                  <a:srgbClr val="CC6600"/>
                </a:solidFill>
                <a:latin typeface="Comic Sans MS" pitchFamily="66" charset="0"/>
              </a:rPr>
              <a:t>amniotic</a:t>
            </a:r>
            <a:r>
              <a:rPr lang="sr-Latn-RS" sz="3200" dirty="0">
                <a:solidFill>
                  <a:srgbClr val="CC6600"/>
                </a:solidFill>
                <a:latin typeface="Comic Sans MS" pitchFamily="66" charset="0"/>
              </a:rPr>
              <a:t> membrane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sr-Latn-RS" sz="3200" dirty="0">
                <a:solidFill>
                  <a:srgbClr val="CC6600"/>
                </a:solidFill>
                <a:latin typeface="Comic Sans MS" pitchFamily="66" charset="0"/>
              </a:rPr>
              <a:t>w</a:t>
            </a:r>
            <a:r>
              <a:rPr lang="en" sz="3200" dirty="0">
                <a:solidFill>
                  <a:srgbClr val="CC6600"/>
                </a:solidFill>
                <a:latin typeface="Comic Sans MS" pitchFamily="66" charset="0"/>
              </a:rPr>
              <a:t>as broken, either prostaglandins or oxytocin can be used</a:t>
            </a:r>
          </a:p>
          <a:p>
            <a:pPr marL="342900" indent="-342900">
              <a:spcBef>
                <a:spcPct val="20000"/>
              </a:spcBef>
            </a:pPr>
            <a:endParaRPr lang="sr-Cyrl-CS" sz="14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13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13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8132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</a:rPr>
              <a:t>            </a:t>
            </a:r>
            <a:r>
              <a:rPr lang="en" sz="4400" b="1" dirty="0">
                <a:solidFill>
                  <a:srgbClr val="CC6600"/>
                </a:solidFill>
                <a:latin typeface="Comic Sans MS" pitchFamily="66" charset="0"/>
              </a:rPr>
              <a:t>Prostaglandins</a:t>
            </a: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Wingdings"/>
              </a:rPr>
              <a:t> </a:t>
            </a:r>
            <a:r>
              <a:rPr lang="en" sz="3600" b="1" dirty="0">
                <a:solidFill>
                  <a:srgbClr val="CC6600"/>
                </a:solidFill>
                <a:latin typeface="Comic Sans MS" pitchFamily="66" charset="0"/>
              </a:rPr>
              <a:t>PGE</a:t>
            </a:r>
            <a:r>
              <a:rPr lang="en" sz="3600" b="1" baseline="-25000" dirty="0">
                <a:solidFill>
                  <a:srgbClr val="CC6600"/>
                </a:solidFill>
                <a:latin typeface="Comic Sans MS" pitchFamily="66" charset="0"/>
              </a:rPr>
              <a:t>2</a:t>
            </a:r>
            <a:endParaRPr lang="sr-Cyrl-CS" sz="3600" b="1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Wingdings"/>
              </a:rPr>
              <a:t> </a:t>
            </a:r>
            <a:r>
              <a:rPr lang="en" sz="3600" b="1" dirty="0">
                <a:solidFill>
                  <a:srgbClr val="CC6600"/>
                </a:solidFill>
                <a:latin typeface="Comic Sans MS" pitchFamily="66" charset="0"/>
              </a:rPr>
              <a:t>PGE</a:t>
            </a:r>
            <a:r>
              <a:rPr lang="en" sz="3600" b="1" baseline="-25000" dirty="0">
                <a:solidFill>
                  <a:srgbClr val="CC6600"/>
                </a:solidFill>
                <a:latin typeface="Comic Sans MS" pitchFamily="66" charset="0"/>
              </a:rPr>
              <a:t>1</a:t>
            </a:r>
            <a:r>
              <a:rPr lang="en" sz="3600" b="1" dirty="0">
                <a:solidFill>
                  <a:srgbClr val="CC6600"/>
                </a:solidFill>
                <a:latin typeface="Comic Sans MS" pitchFamily="66" charset="0"/>
              </a:rPr>
              <a:t> (misoprostol)</a:t>
            </a: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0180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4400" b="1" dirty="0">
                <a:solidFill>
                  <a:srgbClr val="CC6600"/>
                </a:solidFill>
                <a:latin typeface="Comic Sans MS" pitchFamily="66" charset="0"/>
              </a:rPr>
              <a:t>              </a:t>
            </a: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PGE</a:t>
            </a:r>
            <a:r>
              <a:rPr lang="en" sz="4800" b="1" baseline="-25000" dirty="0">
                <a:solidFill>
                  <a:srgbClr val="CC6600"/>
                </a:solidFill>
                <a:latin typeface="Comic Sans MS" pitchFamily="66" charset="0"/>
              </a:rPr>
              <a:t>2</a:t>
            </a:r>
            <a:r>
              <a:rPr lang="en" sz="4400" b="1" dirty="0">
                <a:solidFill>
                  <a:srgbClr val="CC6600"/>
                </a:solidFill>
                <a:latin typeface="Comic Sans MS" pitchFamily="66" charset="0"/>
              </a:rPr>
              <a:t> </a:t>
            </a:r>
          </a:p>
          <a:p>
            <a:pPr marL="342900" indent="-342900">
              <a:spcBef>
                <a:spcPct val="20000"/>
              </a:spcBef>
            </a:pPr>
            <a:endParaRPr lang="sr-Cyrl-CS" sz="32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u="sng" dirty="0">
                <a:solidFill>
                  <a:srgbClr val="CC6600"/>
                </a:solidFill>
                <a:latin typeface="Comic Sans MS" pitchFamily="66" charset="0"/>
              </a:rPr>
              <a:t>Tablets </a:t>
            </a:r>
            <a:r>
              <a:rPr lang="en" sz="3600" b="1" dirty="0">
                <a:solidFill>
                  <a:srgbClr val="CC6600"/>
                </a:solidFill>
                <a:latin typeface="Comic Sans MS" pitchFamily="66" charset="0"/>
              </a:rPr>
              <a:t>: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3mg every 6-8 hours, intravaginally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maximum 6 mg</a:t>
            </a: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2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 </a:t>
            </a:r>
            <a:r>
              <a:rPr lang="en" sz="3600" b="1" u="sng" dirty="0">
                <a:solidFill>
                  <a:srgbClr val="CC6600"/>
                </a:solidFill>
                <a:latin typeface="Comic Sans MS" pitchFamily="66" charset="0"/>
              </a:rPr>
              <a:t>Gel </a:t>
            </a:r>
            <a:r>
              <a:rPr lang="en" sz="3600" b="1" dirty="0">
                <a:solidFill>
                  <a:srgbClr val="CC6600"/>
                </a:solidFill>
                <a:latin typeface="Comic Sans MS" pitchFamily="66" charset="0"/>
              </a:rPr>
              <a:t>: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  2 mg , intravaginally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maximum 4 mg</a:t>
            </a: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</a:rPr>
              <a:t>                    </a:t>
            </a:r>
            <a:endParaRPr lang="sr-Cyrl-CS" sz="3600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227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2228" name="Rectangle 4" descr="40%"/>
          <p:cNvSpPr>
            <a:spLocks noChangeArrowheads="1"/>
          </p:cNvSpPr>
          <p:nvPr/>
        </p:nvSpPr>
        <p:spPr bwMode="auto">
          <a:xfrm>
            <a:off x="0" y="0"/>
            <a:ext cx="9144000" cy="6858000"/>
          </a:xfrm>
          <a:prstGeom prst="rect">
            <a:avLst/>
          </a:prstGeom>
          <a:pattFill prst="pct40">
            <a:fgClr>
              <a:srgbClr val="F3F5A9"/>
            </a:fgClr>
            <a:bgClr>
              <a:srgbClr val="FFCC99"/>
            </a:bgClr>
          </a:pattFill>
          <a:ln w="76200" cap="rnd" cmpd="tri">
            <a:solidFill>
              <a:srgbClr val="CC6600"/>
            </a:solidFill>
            <a:prstDash val="sysDot"/>
            <a:miter lim="800000"/>
            <a:headEnd/>
            <a:tailEnd/>
          </a:ln>
          <a:effectLst/>
        </p:spPr>
        <p:txBody>
          <a:bodyPr/>
          <a:lstStyle/>
          <a:p>
            <a:pPr marL="342900" indent="-342900">
              <a:spcBef>
                <a:spcPct val="20000"/>
              </a:spcBef>
            </a:pPr>
            <a:endParaRPr lang="sr-Cyrl-CS" sz="2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4400" b="1" dirty="0">
                <a:solidFill>
                  <a:srgbClr val="CC6600"/>
                </a:solidFill>
                <a:latin typeface="Comic Sans MS" pitchFamily="66" charset="0"/>
              </a:rPr>
              <a:t>       </a:t>
            </a: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PGE</a:t>
            </a:r>
            <a:r>
              <a:rPr lang="en" sz="4800" b="1" baseline="-25000" dirty="0">
                <a:solidFill>
                  <a:srgbClr val="CC6600"/>
                </a:solidFill>
                <a:latin typeface="Comic Sans MS" pitchFamily="66" charset="0"/>
              </a:rPr>
              <a:t>1</a:t>
            </a:r>
            <a:r>
              <a:rPr lang="en" sz="4800" b="1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4400" b="1" dirty="0">
                <a:solidFill>
                  <a:srgbClr val="CC6600"/>
                </a:solidFill>
                <a:latin typeface="Comic Sans MS" pitchFamily="66" charset="0"/>
              </a:rPr>
              <a:t>(misoprostol)</a:t>
            </a:r>
          </a:p>
          <a:p>
            <a:pPr marL="342900" indent="-342900">
              <a:spcBef>
                <a:spcPct val="20000"/>
              </a:spcBef>
            </a:pPr>
            <a:endParaRPr lang="sr-Cyrl-CS" sz="10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dirty="0">
                <a:solidFill>
                  <a:srgbClr val="CC6600"/>
                </a:solidFill>
                <a:latin typeface=""/>
              </a:rPr>
              <a:t>✱ </a:t>
            </a:r>
            <a:r>
              <a:rPr lang="en" sz="3600" b="1" u="sng" dirty="0">
                <a:solidFill>
                  <a:srgbClr val="CC6600"/>
                </a:solidFill>
                <a:latin typeface="Comic Sans MS" pitchFamily="66" charset="0"/>
              </a:rPr>
              <a:t>Tablets </a:t>
            </a:r>
            <a:r>
              <a:rPr lang="en" sz="3600" b="1" dirty="0">
                <a:solidFill>
                  <a:srgbClr val="CC6600"/>
                </a:solidFill>
                <a:latin typeface="Comic Sans MS" pitchFamily="66" charset="0"/>
              </a:rPr>
              <a:t>: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50 μg, intravaginally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it can be repeated after 6 hours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maximum 600 μg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 </a:t>
            </a:r>
            <a:r>
              <a:rPr lang="en" sz="3600" dirty="0">
                <a:solidFill>
                  <a:srgbClr val="CC6600"/>
                </a:solidFill>
                <a:latin typeface=""/>
              </a:rPr>
              <a:t>✱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 </a:t>
            </a:r>
            <a:r>
              <a:rPr lang="en" sz="4400" b="1" dirty="0">
                <a:solidFill>
                  <a:srgbClr val="CC6600"/>
                </a:solidFill>
              </a:rPr>
              <a:t>t </a:t>
            </a:r>
            <a:r>
              <a:rPr lang="en" sz="4400" b="1" baseline="-25000" dirty="0">
                <a:solidFill>
                  <a:srgbClr val="CC66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½</a:t>
            </a:r>
            <a:r>
              <a:rPr lang="en" sz="3600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</a:rPr>
              <a:t> </a:t>
            </a:r>
            <a:r>
              <a:rPr lang="en" sz="3600" dirty="0">
                <a:solidFill>
                  <a:srgbClr val="CC6600"/>
                </a:solidFill>
                <a:latin typeface="Arial Unicode MS" pitchFamily="34" charset="-128"/>
                <a:ea typeface="Arial Unicode MS" pitchFamily="34" charset="-128"/>
                <a:cs typeface="Arial Unicode MS" pitchFamily="34" charset="-128"/>
              </a:rPr>
              <a:t>∼ </a:t>
            </a:r>
            <a:r>
              <a:rPr lang="en" sz="3600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</a:rPr>
              <a:t>12 - 21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minutes</a:t>
            </a:r>
          </a:p>
          <a:p>
            <a:pPr marL="342900" indent="-342900">
              <a:spcBef>
                <a:spcPct val="20000"/>
              </a:spcBef>
            </a:pPr>
            <a:endParaRPr lang="sr-Cyrl-CS" sz="9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 </a:t>
            </a:r>
            <a:r>
              <a:rPr lang="en" sz="3600" dirty="0">
                <a:solidFill>
                  <a:srgbClr val="CC6600"/>
                </a:solidFill>
                <a:latin typeface=""/>
              </a:rPr>
              <a:t>✱ </a:t>
            </a: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If oxytocin is given after misoprostol, a break of 3 hours is required</a:t>
            </a: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</a:rPr>
              <a:t>                    </a:t>
            </a:r>
            <a:endParaRPr lang="sr-Cyrl-CS" sz="3600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4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r>
              <a:rPr lang="en" sz="3600" b="1" dirty="0">
                <a:solidFill>
                  <a:srgbClr val="CC6600"/>
                </a:solidFill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  <a:sym typeface="Monotype Sorts" pitchFamily="2" charset="2"/>
              </a:rPr>
              <a:t>  </a:t>
            </a:r>
            <a:endParaRPr lang="sr-Cyrl-CS" sz="3600" b="1" baseline="-250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r>
              <a:rPr lang="en" sz="3600" b="1" dirty="0">
                <a:solidFill>
                  <a:srgbClr val="CC66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ea typeface="Arial Unicode MS" pitchFamily="34" charset="-128"/>
                <a:cs typeface="Arial Unicode MS" pitchFamily="34" charset="-128"/>
              </a:rPr>
              <a:t>   </a:t>
            </a:r>
            <a:endParaRPr lang="sr-Cyrl-CS" sz="36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1400" b="1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r>
              <a:rPr lang="en" sz="3600" dirty="0">
                <a:solidFill>
                  <a:srgbClr val="CC6600"/>
                </a:solidFill>
                <a:latin typeface="Comic Sans MS" pitchFamily="66" charset="0"/>
              </a:rPr>
              <a:t> </a:t>
            </a:r>
            <a:endParaRPr lang="sr-Cyrl-CS" sz="800" dirty="0">
              <a:solidFill>
                <a:srgbClr val="CC6600"/>
              </a:solidFill>
              <a:latin typeface="Comic Sans MS" pitchFamily="66" charset="0"/>
            </a:endParaRPr>
          </a:p>
          <a:p>
            <a:pPr marL="342900" indent="-342900">
              <a:spcBef>
                <a:spcPct val="20000"/>
              </a:spcBef>
            </a:pPr>
            <a:endParaRPr lang="sr-Cyrl-CS" sz="3600" dirty="0">
              <a:solidFill>
                <a:srgbClr val="CC6600"/>
              </a:solidFill>
              <a:latin typeface="Comic Sans MS" pitchFamily="66" charset="0"/>
            </a:endParaRPr>
          </a:p>
        </p:txBody>
      </p:sp>
    </p:spTree>
  </p:cSld>
  <p:clrMapOvr>
    <a:masterClrMapping/>
  </p:clrMapOvr>
  <p:transition/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21</TotalTime>
  <Words>574</Words>
  <Application>Microsoft Office PowerPoint</Application>
  <PresentationFormat>On-screen Show (4:3)</PresentationFormat>
  <Paragraphs>317</Paragraphs>
  <Slides>17</Slides>
  <Notes>17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23" baseType="lpstr">
      <vt:lpstr>Arial</vt:lpstr>
      <vt:lpstr>Arial Unicode MS</vt:lpstr>
      <vt:lpstr>Calibri</vt:lpstr>
      <vt:lpstr>Comic Sans MS</vt:lpstr>
      <vt:lpstr>Wingdings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Xp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 </dc:creator>
  <cp:lastModifiedBy>Boj</cp:lastModifiedBy>
  <cp:revision>8</cp:revision>
  <dcterms:created xsi:type="dcterms:W3CDTF">2011-03-29T12:55:01Z</dcterms:created>
  <dcterms:modified xsi:type="dcterms:W3CDTF">2023-07-29T18:47:04Z</dcterms:modified>
</cp:coreProperties>
</file>

<file path=docProps/thumbnail.jpeg>
</file>